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616" r:id="rId2"/>
    <p:sldId id="2540" r:id="rId3"/>
    <p:sldId id="2565" r:id="rId4"/>
    <p:sldId id="2567" r:id="rId5"/>
    <p:sldId id="2636" r:id="rId6"/>
    <p:sldId id="2598" r:id="rId7"/>
    <p:sldId id="2615" r:id="rId8"/>
    <p:sldId id="2614" r:id="rId9"/>
    <p:sldId id="2638" r:id="rId10"/>
    <p:sldId id="2639" r:id="rId11"/>
    <p:sldId id="2555" r:id="rId12"/>
    <p:sldId id="2597" r:id="rId13"/>
    <p:sldId id="2637" r:id="rId14"/>
    <p:sldId id="2599" r:id="rId15"/>
    <p:sldId id="2620" r:id="rId16"/>
    <p:sldId id="2645" r:id="rId17"/>
    <p:sldId id="2621" r:id="rId18"/>
    <p:sldId id="2603" r:id="rId19"/>
    <p:sldId id="2622" r:id="rId20"/>
    <p:sldId id="2623" r:id="rId21"/>
    <p:sldId id="2640" r:id="rId22"/>
    <p:sldId id="2641" r:id="rId23"/>
    <p:sldId id="2642" r:id="rId24"/>
    <p:sldId id="2643" r:id="rId25"/>
    <p:sldId id="2644" r:id="rId26"/>
    <p:sldId id="2600" r:id="rId27"/>
    <p:sldId id="260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4F115F-9111-4EC2-AD51-4C9FE55A60E0}">
          <p14:sldIdLst>
            <p14:sldId id="2616"/>
          </p14:sldIdLst>
        </p14:section>
        <p14:section name="Untitled Section" id="{697003C8-D8B6-4F82-824B-FC8BF08A69F7}">
          <p14:sldIdLst>
            <p14:sldId id="2540"/>
            <p14:sldId id="2565"/>
            <p14:sldId id="2567"/>
            <p14:sldId id="2636"/>
            <p14:sldId id="2598"/>
            <p14:sldId id="2615"/>
            <p14:sldId id="2614"/>
            <p14:sldId id="2638"/>
            <p14:sldId id="2639"/>
            <p14:sldId id="2555"/>
            <p14:sldId id="2597"/>
            <p14:sldId id="2637"/>
            <p14:sldId id="2599"/>
            <p14:sldId id="2620"/>
            <p14:sldId id="2645"/>
            <p14:sldId id="2621"/>
            <p14:sldId id="2603"/>
            <p14:sldId id="2622"/>
            <p14:sldId id="2623"/>
            <p14:sldId id="2640"/>
            <p14:sldId id="2641"/>
            <p14:sldId id="2642"/>
            <p14:sldId id="2643"/>
            <p14:sldId id="2644"/>
            <p14:sldId id="2600"/>
            <p14:sldId id="2601"/>
          </p14:sldIdLst>
        </p14:section>
      </p14:sectionLst>
    </p:ext>
    <p:ext uri="{EFAFB233-063F-42B5-8137-9DF3F51BA10A}">
      <p15:sldGuideLst xmlns=""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huvojeet Das" initials="SD" lastIdx="2" clrIdx="2">
    <p:extLst>
      <p:ext uri="{19B8F6BF-5375-455C-9EA6-DF929625EA0E}">
        <p15:presenceInfo xmlns="" xmlns:p15="http://schemas.microsoft.com/office/powerpoint/2012/main" userId="972b21d4cf6658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2DA"/>
    <a:srgbClr val="DFE3E9"/>
    <a:srgbClr val="A2A8AC"/>
    <a:srgbClr val="5DAAB0"/>
    <a:srgbClr val="3B7579"/>
    <a:srgbClr val="AAD3D6"/>
    <a:srgbClr val="418287"/>
    <a:srgbClr val="1F1F26"/>
    <a:srgbClr val="D6DBE2"/>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5059" autoAdjust="0"/>
  </p:normalViewPr>
  <p:slideViewPr>
    <p:cSldViewPr snapToGrid="0" snapToObjects="1" showGuides="1">
      <p:cViewPr>
        <p:scale>
          <a:sx n="100" d="100"/>
          <a:sy n="100" d="100"/>
        </p:scale>
        <p:origin x="-966" y="-330"/>
      </p:cViewPr>
      <p:guideLst>
        <p:guide orient="horz" pos="2160"/>
        <p:guide pos="384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pPr/>
              <a:t>7/10/2021</a:t>
            </a:fld>
            <a:endParaRPr lang="en-US" dirty="0"/>
          </a:p>
        </p:txBody>
      </p:sp>
      <p:sp>
        <p:nvSpPr>
          <p:cNvPr id="4" name="Footer Placeholder 3">
            <a:extLst>
              <a:ext uri="{FF2B5EF4-FFF2-40B4-BE49-F238E27FC236}">
                <a16:creationId xmlns=""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pPr/>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pPr/>
              <a:t>7/10/2021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pPr/>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a:extLst>
              <a:ext uri="{FF2B5EF4-FFF2-40B4-BE49-F238E27FC236}">
                <a16:creationId xmlns=""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a:extLst>
              <a:ext uri="{FF2B5EF4-FFF2-40B4-BE49-F238E27FC236}">
                <a16:creationId xmlns=""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a:extLst>
              <a:ext uri="{FF2B5EF4-FFF2-40B4-BE49-F238E27FC236}">
                <a16:creationId xmlns=""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a:extLst>
              <a:ext uri="{FF2B5EF4-FFF2-40B4-BE49-F238E27FC236}">
                <a16:creationId xmlns=""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a:extLst>
              <a:ext uri="{FF2B5EF4-FFF2-40B4-BE49-F238E27FC236}">
                <a16:creationId xmlns=""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a:extLst>
              <a:ext uri="{FF2B5EF4-FFF2-40B4-BE49-F238E27FC236}">
                <a16:creationId xmlns=""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a:extLst>
              <a:ext uri="{FF2B5EF4-FFF2-40B4-BE49-F238E27FC236}">
                <a16:creationId xmlns=""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a:extLst>
              <a:ext uri="{FF2B5EF4-FFF2-40B4-BE49-F238E27FC236}">
                <a16:creationId xmlns=""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a:extLst>
              <a:ext uri="{FF2B5EF4-FFF2-40B4-BE49-F238E27FC236}">
                <a16:creationId xmlns=""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a:extLst>
              <a:ext uri="{FF2B5EF4-FFF2-40B4-BE49-F238E27FC236}">
                <a16:creationId xmlns=""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a:extLst>
              <a:ext uri="{FF2B5EF4-FFF2-40B4-BE49-F238E27FC236}">
                <a16:creationId xmlns=""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a:extLst>
              <a:ext uri="{FF2B5EF4-FFF2-40B4-BE49-F238E27FC236}">
                <a16:creationId xmlns=""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a:extLst>
              <a:ext uri="{FF2B5EF4-FFF2-40B4-BE49-F238E27FC236}">
                <a16:creationId xmlns=""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a:extLst>
              <a:ext uri="{FF2B5EF4-FFF2-40B4-BE49-F238E27FC236}">
                <a16:creationId xmlns=""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a:extLst>
              <a:ext uri="{FF2B5EF4-FFF2-40B4-BE49-F238E27FC236}">
                <a16:creationId xmlns=""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a:extLst>
              <a:ext uri="{FF2B5EF4-FFF2-40B4-BE49-F238E27FC236}">
                <a16:creationId xmlns=""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a:extLst>
              <a:ext uri="{FF2B5EF4-FFF2-40B4-BE49-F238E27FC236}">
                <a16:creationId xmlns=""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a:extLst>
              <a:ext uri="{FF2B5EF4-FFF2-40B4-BE49-F238E27FC236}">
                <a16:creationId xmlns=""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a:extLst>
              <a:ext uri="{FF2B5EF4-FFF2-40B4-BE49-F238E27FC236}">
                <a16:creationId xmlns=""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a:extLst>
              <a:ext uri="{FF2B5EF4-FFF2-40B4-BE49-F238E27FC236}">
                <a16:creationId xmlns=""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a:extLst>
              <a:ext uri="{FF2B5EF4-FFF2-40B4-BE49-F238E27FC236}">
                <a16:creationId xmlns=""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a:extLst>
              <a:ext uri="{FF2B5EF4-FFF2-40B4-BE49-F238E27FC236}">
                <a16:creationId xmlns=""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a:extLst>
              <a:ext uri="{FF2B5EF4-FFF2-40B4-BE49-F238E27FC236}">
                <a16:creationId xmlns=""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a:extLst>
              <a:ext uri="{FF2B5EF4-FFF2-40B4-BE49-F238E27FC236}">
                <a16:creationId xmlns=""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a:extLst>
              <a:ext uri="{FF2B5EF4-FFF2-40B4-BE49-F238E27FC236}">
                <a16:creationId xmlns=""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a:extLst>
              <a:ext uri="{FF2B5EF4-FFF2-40B4-BE49-F238E27FC236}">
                <a16:creationId xmlns=""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a:extLst>
              <a:ext uri="{FF2B5EF4-FFF2-40B4-BE49-F238E27FC236}">
                <a16:creationId xmlns=""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a:extLst>
              <a:ext uri="{FF2B5EF4-FFF2-40B4-BE49-F238E27FC236}">
                <a16:creationId xmlns=""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a:extLst>
              <a:ext uri="{FF2B5EF4-FFF2-40B4-BE49-F238E27FC236}">
                <a16:creationId xmlns=""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a:extLst>
              <a:ext uri="{FF2B5EF4-FFF2-40B4-BE49-F238E27FC236}">
                <a16:creationId xmlns=""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a:extLst>
              <a:ext uri="{FF2B5EF4-FFF2-40B4-BE49-F238E27FC236}">
                <a16:creationId xmlns=""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a:extLst>
              <a:ext uri="{FF2B5EF4-FFF2-40B4-BE49-F238E27FC236}">
                <a16:creationId xmlns=""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a:extLst>
              <a:ext uri="{FF2B5EF4-FFF2-40B4-BE49-F238E27FC236}">
                <a16:creationId xmlns=""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a:extLst>
              <a:ext uri="{FF2B5EF4-FFF2-40B4-BE49-F238E27FC236}">
                <a16:creationId xmlns=""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a:extLst>
              <a:ext uri="{FF2B5EF4-FFF2-40B4-BE49-F238E27FC236}">
                <a16:creationId xmlns=""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a:extLst>
              <a:ext uri="{FF2B5EF4-FFF2-40B4-BE49-F238E27FC236}">
                <a16:creationId xmlns=""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a:extLst>
              <a:ext uri="{FF2B5EF4-FFF2-40B4-BE49-F238E27FC236}">
                <a16:creationId xmlns=""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a:extLst>
              <a:ext uri="{FF2B5EF4-FFF2-40B4-BE49-F238E27FC236}">
                <a16:creationId xmlns=""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a:extLst>
              <a:ext uri="{FF2B5EF4-FFF2-40B4-BE49-F238E27FC236}">
                <a16:creationId xmlns=""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a:extLst>
              <a:ext uri="{FF2B5EF4-FFF2-40B4-BE49-F238E27FC236}">
                <a16:creationId xmlns=""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a:extLst>
              <a:ext uri="{FF2B5EF4-FFF2-40B4-BE49-F238E27FC236}">
                <a16:creationId xmlns=""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extLst>
    <p:ext uri="{DCECCB84-F9BA-43D5-87BE-67443E8EF086}">
      <p15:sldGuideLst xmlns=""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a:extLst>
              <a:ext uri="{FF2B5EF4-FFF2-40B4-BE49-F238E27FC236}">
                <a16:creationId xmlns=""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extLst>
    <p:ext uri="{DCECCB84-F9BA-43D5-87BE-67443E8EF086}">
      <p15:sldGuideLst xmlns=""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a:extLst>
              <a:ext uri="{FF2B5EF4-FFF2-40B4-BE49-F238E27FC236}">
                <a16:creationId xmlns=""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a:extLst>
              <a:ext uri="{FF2B5EF4-FFF2-40B4-BE49-F238E27FC236}">
                <a16:creationId xmlns=""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a:extLst>
              <a:ext uri="{FF2B5EF4-FFF2-40B4-BE49-F238E27FC236}">
                <a16:creationId xmlns=""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a:extLst>
              <a:ext uri="{FF2B5EF4-FFF2-40B4-BE49-F238E27FC236}">
                <a16:creationId xmlns=""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a:extLst>
              <a:ext uri="{FF2B5EF4-FFF2-40B4-BE49-F238E27FC236}">
                <a16:creationId xmlns=""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extLst>
    <p:ext uri="{DCECCB84-F9BA-43D5-87BE-67443E8EF086}">
      <p15:sldGuideLst xmlns=""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a:extLst>
              <a:ext uri="{FF2B5EF4-FFF2-40B4-BE49-F238E27FC236}">
                <a16:creationId xmlns=""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extLst>
    <p:ext uri="{DCECCB84-F9BA-43D5-87BE-67443E8EF086}">
      <p15:sldGuideLst xmlns=""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a:extLst>
              <a:ext uri="{FF2B5EF4-FFF2-40B4-BE49-F238E27FC236}">
                <a16:creationId xmlns=""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a:extLst>
              <a:ext uri="{FF2B5EF4-FFF2-40B4-BE49-F238E27FC236}">
                <a16:creationId xmlns=""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a:extLst>
              <a:ext uri="{FF2B5EF4-FFF2-40B4-BE49-F238E27FC236}">
                <a16:creationId xmlns=""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a:extLst>
              <a:ext uri="{FF2B5EF4-FFF2-40B4-BE49-F238E27FC236}">
                <a16:creationId xmlns=""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a:extLst>
              <a:ext uri="{FF2B5EF4-FFF2-40B4-BE49-F238E27FC236}">
                <a16:creationId xmlns=""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extLst>
    <p:ext uri="{DCECCB84-F9BA-43D5-87BE-67443E8EF086}">
      <p15:sldGuideLst xmlns=""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a:extLst>
              <a:ext uri="{FF2B5EF4-FFF2-40B4-BE49-F238E27FC236}">
                <a16:creationId xmlns=""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a:extLst>
              <a:ext uri="{FF2B5EF4-FFF2-40B4-BE49-F238E27FC236}">
                <a16:creationId xmlns=""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a:extLst>
              <a:ext uri="{FF2B5EF4-FFF2-40B4-BE49-F238E27FC236}">
                <a16:creationId xmlns=""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a:extLst>
              <a:ext uri="{FF2B5EF4-FFF2-40B4-BE49-F238E27FC236}">
                <a16:creationId xmlns=""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a:extLst>
              <a:ext uri="{FF2B5EF4-FFF2-40B4-BE49-F238E27FC236}">
                <a16:creationId xmlns=""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a:extLst>
              <a:ext uri="{FF2B5EF4-FFF2-40B4-BE49-F238E27FC236}">
                <a16:creationId xmlns=""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a:extLst>
              <a:ext uri="{FF2B5EF4-FFF2-40B4-BE49-F238E27FC236}">
                <a16:creationId xmlns=""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a:extLst>
              <a:ext uri="{FF2B5EF4-FFF2-40B4-BE49-F238E27FC236}">
                <a16:creationId xmlns=""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a:extLst>
              <a:ext uri="{FF2B5EF4-FFF2-40B4-BE49-F238E27FC236}">
                <a16:creationId xmlns=""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a:extLst>
              <a:ext uri="{FF2B5EF4-FFF2-40B4-BE49-F238E27FC236}">
                <a16:creationId xmlns=""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a:extLst>
              <a:ext uri="{FF2B5EF4-FFF2-40B4-BE49-F238E27FC236}">
                <a16:creationId xmlns=""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a:extLst>
              <a:ext uri="{FF2B5EF4-FFF2-40B4-BE49-F238E27FC236}">
                <a16:creationId xmlns=""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a:extLst>
              <a:ext uri="{FF2B5EF4-FFF2-40B4-BE49-F238E27FC236}">
                <a16:creationId xmlns=""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a:extLst>
              <a:ext uri="{FF2B5EF4-FFF2-40B4-BE49-F238E27FC236}">
                <a16:creationId xmlns=""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a:extLst>
              <a:ext uri="{FF2B5EF4-FFF2-40B4-BE49-F238E27FC236}">
                <a16:creationId xmlns=""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a:extLst>
              <a:ext uri="{FF2B5EF4-FFF2-40B4-BE49-F238E27FC236}">
                <a16:creationId xmlns=""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a:extLst>
              <a:ext uri="{FF2B5EF4-FFF2-40B4-BE49-F238E27FC236}">
                <a16:creationId xmlns=""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a:extLst>
              <a:ext uri="{FF2B5EF4-FFF2-40B4-BE49-F238E27FC236}">
                <a16:creationId xmlns=""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a:extLst>
              <a:ext uri="{FF2B5EF4-FFF2-40B4-BE49-F238E27FC236}">
                <a16:creationId xmlns=""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a:extLst>
              <a:ext uri="{FF2B5EF4-FFF2-40B4-BE49-F238E27FC236}">
                <a16:creationId xmlns=""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a:extLst>
              <a:ext uri="{FF2B5EF4-FFF2-40B4-BE49-F238E27FC236}">
                <a16:creationId xmlns=""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a:extLst>
              <a:ext uri="{FF2B5EF4-FFF2-40B4-BE49-F238E27FC236}">
                <a16:creationId xmlns=""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a:extLst>
              <a:ext uri="{FF2B5EF4-FFF2-40B4-BE49-F238E27FC236}">
                <a16:creationId xmlns=""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a:extLst>
              <a:ext uri="{FF2B5EF4-FFF2-40B4-BE49-F238E27FC236}">
                <a16:creationId xmlns=""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a:extLst>
              <a:ext uri="{FF2B5EF4-FFF2-40B4-BE49-F238E27FC236}">
                <a16:creationId xmlns=""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a:extLst>
              <a:ext uri="{FF2B5EF4-FFF2-40B4-BE49-F238E27FC236}">
                <a16:creationId xmlns=""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a:extLst>
              <a:ext uri="{FF2B5EF4-FFF2-40B4-BE49-F238E27FC236}">
                <a16:creationId xmlns=""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a:extLst>
              <a:ext uri="{FF2B5EF4-FFF2-40B4-BE49-F238E27FC236}">
                <a16:creationId xmlns=""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a:extLst>
              <a:ext uri="{FF2B5EF4-FFF2-40B4-BE49-F238E27FC236}">
                <a16:creationId xmlns=""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a:extLst>
              <a:ext uri="{FF2B5EF4-FFF2-40B4-BE49-F238E27FC236}">
                <a16:creationId xmlns=""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a:extLst>
              <a:ext uri="{FF2B5EF4-FFF2-40B4-BE49-F238E27FC236}">
                <a16:creationId xmlns=""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6.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hyperlink" Target="http://www.101hacker.com/2012/01/10-must-have-free-android-apps.html" TargetMode="External"/><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s://www.w3schools.com/css/" TargetMode="External"/><Relationship Id="rId7" Type="http://schemas.openxmlformats.org/officeDocument/2006/relationships/hyperlink" Target="https://www.apachefriends.org/index.html" TargetMode="External"/><Relationship Id="rId2" Type="http://schemas.openxmlformats.org/officeDocument/2006/relationships/hyperlink" Target="https://www.w3schools.com/html/html_css.asp" TargetMode="External"/><Relationship Id="rId1" Type="http://schemas.openxmlformats.org/officeDocument/2006/relationships/slideLayout" Target="../slideLayouts/slideLayout7.xml"/><Relationship Id="rId6" Type="http://schemas.openxmlformats.org/officeDocument/2006/relationships/hyperlink" Target="https://www.phpmyadmin.net/" TargetMode="External"/><Relationship Id="rId5" Type="http://schemas.openxmlformats.org/officeDocument/2006/relationships/hyperlink" Target="http://www.google.com/" TargetMode="External"/><Relationship Id="rId4" Type="http://schemas.openxmlformats.org/officeDocument/2006/relationships/hyperlink" Target="https://www.codecademy.com/catalog/language/javascript"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5829CE1F-B0F0-4C94-91CD-A3AF096E9C5E}"/>
              </a:ext>
            </a:extLst>
          </p:cNvPr>
          <p:cNvSpPr>
            <a:spLocks noGrp="1"/>
          </p:cNvSpPr>
          <p:nvPr>
            <p:ph type="body" sz="quarter" idx="11"/>
          </p:nvPr>
        </p:nvSpPr>
        <p:spPr>
          <a:xfrm>
            <a:off x="1482717" y="3238500"/>
            <a:ext cx="4385841" cy="1325562"/>
          </a:xfrm>
        </p:spPr>
        <p:txBody>
          <a:bodyPr/>
          <a:lstStyle/>
          <a:p>
            <a:endParaRPr lang="en-IN" dirty="0"/>
          </a:p>
        </p:txBody>
      </p:sp>
      <p:sp>
        <p:nvSpPr>
          <p:cNvPr id="5" name="Text Placeholder 4">
            <a:extLst>
              <a:ext uri="{FF2B5EF4-FFF2-40B4-BE49-F238E27FC236}">
                <a16:creationId xmlns="" xmlns:a16="http://schemas.microsoft.com/office/drawing/2014/main" id="{704D0660-BF84-414C-88EC-3A3377A985A3}"/>
              </a:ext>
            </a:extLst>
          </p:cNvPr>
          <p:cNvSpPr>
            <a:spLocks noGrp="1"/>
          </p:cNvSpPr>
          <p:nvPr>
            <p:ph type="body" sz="quarter" idx="12"/>
          </p:nvPr>
        </p:nvSpPr>
        <p:spPr>
          <a:xfrm>
            <a:off x="789354" y="2362520"/>
            <a:ext cx="5847137" cy="569525"/>
          </a:xfrm>
        </p:spPr>
        <p:txBody>
          <a:bodyPr>
            <a:noAutofit/>
          </a:bodyPr>
          <a:lstStyle/>
          <a:p>
            <a:r>
              <a:rPr lang="en-US" sz="2000" i="1" dirty="0" smtClean="0">
                <a:solidFill>
                  <a:schemeClr val="bg1"/>
                </a:solidFill>
                <a:effectLst>
                  <a:outerShdw blurRad="38100" dist="38100" dir="2700000" algn="tl">
                    <a:srgbClr val="000000">
                      <a:alpha val="43137"/>
                    </a:srgbClr>
                  </a:outerShdw>
                </a:effectLst>
              </a:rPr>
              <a:t>              WEBSITE OF THE RING RESTAURANT </a:t>
            </a:r>
            <a:endParaRPr lang="en-IN" sz="2000" i="1" dirty="0">
              <a:solidFill>
                <a:schemeClr val="bg1"/>
              </a:solidFill>
              <a:effectLst>
                <a:outerShdw blurRad="38100" dist="38100" dir="2700000" algn="tl">
                  <a:srgbClr val="000000">
                    <a:alpha val="43137"/>
                  </a:srgbClr>
                </a:outerShdw>
              </a:effectLst>
            </a:endParaRPr>
          </a:p>
        </p:txBody>
      </p:sp>
      <p:sp>
        <p:nvSpPr>
          <p:cNvPr id="7" name="Title 1">
            <a:extLst>
              <a:ext uri="{FF2B5EF4-FFF2-40B4-BE49-F238E27FC236}">
                <a16:creationId xmlns="" xmlns:a16="http://schemas.microsoft.com/office/drawing/2014/main" id="{4B06B6F9-EB2F-4FE1-8BC3-4C8D940342C8}"/>
              </a:ext>
            </a:extLst>
          </p:cNvPr>
          <p:cNvSpPr>
            <a:spLocks noGrp="1"/>
          </p:cNvSpPr>
          <p:nvPr>
            <p:ph type="title"/>
          </p:nvPr>
        </p:nvSpPr>
        <p:spPr>
          <a:xfrm>
            <a:off x="789354" y="1743112"/>
            <a:ext cx="5718785" cy="619408"/>
          </a:xfrm>
          <a:prstGeom prst="rect">
            <a:avLst/>
          </a:prstGeom>
        </p:spPr>
        <p:txBody>
          <a:bodyPr anchor="t">
            <a:normAutofit fontScale="90000"/>
          </a:bodyPr>
          <a:lstStyle/>
          <a:p>
            <a:pPr algn="ctr"/>
            <a:r>
              <a:rPr lang="en-US" sz="2200" i="1" dirty="0">
                <a:solidFill>
                  <a:schemeClr val="bg1"/>
                </a:solidFill>
                <a:effectLst>
                  <a:outerShdw blurRad="38100" dist="38100" dir="2700000" algn="tl">
                    <a:srgbClr val="000000">
                      <a:alpha val="43137"/>
                    </a:srgbClr>
                  </a:outerShdw>
                </a:effectLst>
              </a:rPr>
              <a:t>TECHNICAL PRESENTATION OF </a:t>
            </a:r>
            <a:r>
              <a:rPr lang="en-US" sz="2200" i="1" dirty="0" smtClean="0">
                <a:solidFill>
                  <a:schemeClr val="bg1"/>
                </a:solidFill>
                <a:effectLst>
                  <a:outerShdw blurRad="38100" dist="38100" dir="2700000" algn="tl">
                    <a:srgbClr val="000000">
                      <a:alpha val="43137"/>
                    </a:srgbClr>
                  </a:outerShdw>
                </a:effectLst>
              </a:rPr>
              <a:t> THE </a:t>
            </a:r>
            <a:r>
              <a:rPr lang="en-US" sz="2200" i="1" dirty="0">
                <a:solidFill>
                  <a:schemeClr val="bg1"/>
                </a:solidFill>
                <a:effectLst>
                  <a:outerShdw blurRad="38100" dist="38100" dir="2700000" algn="tl">
                    <a:srgbClr val="000000">
                      <a:alpha val="43137"/>
                    </a:srgbClr>
                  </a:outerShdw>
                </a:effectLst>
              </a:rPr>
              <a:t>PROJECT</a:t>
            </a:r>
            <a:r>
              <a:rPr lang="en-US" sz="3000" i="1" dirty="0">
                <a:solidFill>
                  <a:schemeClr val="bg1"/>
                </a:solidFill>
                <a:effectLst>
                  <a:outerShdw blurRad="38100" dist="38100" dir="2700000" algn="tl">
                    <a:srgbClr val="000000">
                      <a:alpha val="43137"/>
                    </a:srgbClr>
                  </a:outerShdw>
                </a:effectLst>
              </a:rPr>
              <a:t/>
            </a:r>
            <a:br>
              <a:rPr lang="en-US" sz="3000" i="1" dirty="0">
                <a:solidFill>
                  <a:schemeClr val="bg1"/>
                </a:solidFill>
                <a:effectLst>
                  <a:outerShdw blurRad="38100" dist="38100" dir="2700000" algn="tl">
                    <a:srgbClr val="000000">
                      <a:alpha val="43137"/>
                    </a:srgbClr>
                  </a:outerShdw>
                </a:effectLst>
              </a:rPr>
            </a:br>
            <a:r>
              <a:rPr lang="en-US" sz="1600" i="1" dirty="0">
                <a:solidFill>
                  <a:schemeClr val="bg1"/>
                </a:solidFill>
                <a:effectLst>
                  <a:outerShdw blurRad="38100" dist="38100" dir="2700000" algn="tl">
                    <a:srgbClr val="000000">
                      <a:alpha val="43137"/>
                    </a:srgbClr>
                  </a:outerShdw>
                </a:effectLst>
              </a:rPr>
              <a:t>ON</a:t>
            </a:r>
            <a:r>
              <a:rPr lang="en-US" sz="3000" dirty="0"/>
              <a:t/>
            </a:r>
            <a:br>
              <a:rPr lang="en-US" sz="3000" dirty="0"/>
            </a:br>
            <a:endParaRPr lang="en-US" sz="2700" dirty="0"/>
          </a:p>
        </p:txBody>
      </p:sp>
      <p:cxnSp>
        <p:nvCxnSpPr>
          <p:cNvPr id="9" name="Straight Connector 8">
            <a:extLst>
              <a:ext uri="{FF2B5EF4-FFF2-40B4-BE49-F238E27FC236}">
                <a16:creationId xmlns="" xmlns:a16="http://schemas.microsoft.com/office/drawing/2014/main" id="{395CB67C-0FCE-4847-8BB2-0F126E79EC89}"/>
              </a:ext>
            </a:extLst>
          </p:cNvPr>
          <p:cNvCxnSpPr/>
          <p:nvPr/>
        </p:nvCxnSpPr>
        <p:spPr>
          <a:xfrm>
            <a:off x="1482717" y="3236912"/>
            <a:ext cx="4385841" cy="1588"/>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TextBox 13">
            <a:extLst>
              <a:ext uri="{FF2B5EF4-FFF2-40B4-BE49-F238E27FC236}">
                <a16:creationId xmlns="" xmlns:a16="http://schemas.microsoft.com/office/drawing/2014/main" id="{E4645E06-15A3-4C48-8F32-2738C481BBCF}"/>
              </a:ext>
            </a:extLst>
          </p:cNvPr>
          <p:cNvSpPr txBox="1"/>
          <p:nvPr/>
        </p:nvSpPr>
        <p:spPr>
          <a:xfrm>
            <a:off x="1076317" y="5422436"/>
            <a:ext cx="3822970" cy="261610"/>
          </a:xfrm>
          <a:prstGeom prst="rect">
            <a:avLst/>
          </a:prstGeom>
          <a:noFill/>
        </p:spPr>
        <p:txBody>
          <a:bodyPr wrap="square" rtlCol="0">
            <a:spAutoFit/>
          </a:bodyPr>
          <a:lstStyle/>
          <a:p>
            <a:pPr algn="ctr"/>
            <a:endParaRPr lang="en-IN" sz="1100" b="1" i="1" dirty="0">
              <a:solidFill>
                <a:schemeClr val="bg1"/>
              </a:solidFill>
              <a:latin typeface="Times New Roman" panose="02020603050405020304" pitchFamily="18" charset="0"/>
              <a:cs typeface="Times New Roman" panose="02020603050405020304" pitchFamily="18" charset="0"/>
            </a:endParaRPr>
          </a:p>
        </p:txBody>
      </p:sp>
      <p:sp>
        <p:nvSpPr>
          <p:cNvPr id="33794" name="AutoShape 2" descr="Web Developer Career: Everything You Need to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3796" name="AutoShape 4" descr="Web Developer Career: Everything You Need to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077963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488C4"/>
            </a:gs>
            <a:gs pos="53000">
              <a:srgbClr val="D4DEFF"/>
            </a:gs>
            <a:gs pos="83000">
              <a:srgbClr val="D4DEFF"/>
            </a:gs>
            <a:gs pos="100000">
              <a:srgbClr val="96AB94"/>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PHP</a:t>
            </a:r>
            <a:endParaRPr lang="en-US" dirty="0"/>
          </a:p>
        </p:txBody>
      </p:sp>
      <p:sp>
        <p:nvSpPr>
          <p:cNvPr id="3" name="Text Placeholder 2"/>
          <p:cNvSpPr>
            <a:spLocks noGrp="1"/>
          </p:cNvSpPr>
          <p:nvPr>
            <p:ph type="body" sz="quarter" idx="11"/>
          </p:nvPr>
        </p:nvSpPr>
        <p:spPr/>
        <p:txBody>
          <a:bodyPr/>
          <a:lstStyle/>
          <a:p>
            <a:r>
              <a:rPr lang="en-US" dirty="0" smtClean="0"/>
              <a:t>PHP is a general-purpose scripting language especially suited to web development. It was originally created by Danish-Canadian programmer </a:t>
            </a:r>
            <a:r>
              <a:rPr lang="en-US" dirty="0" err="1" smtClean="0"/>
              <a:t>Rasmus</a:t>
            </a:r>
            <a:r>
              <a:rPr lang="en-US" dirty="0" smtClean="0"/>
              <a:t> </a:t>
            </a:r>
            <a:r>
              <a:rPr lang="en-US" dirty="0" err="1" smtClean="0"/>
              <a:t>Lerdorf</a:t>
            </a:r>
            <a:r>
              <a:rPr lang="en-US" dirty="0" smtClean="0"/>
              <a:t> in 1994. The PHP reference implementation is now produced by The PHP Group.</a:t>
            </a:r>
          </a:p>
          <a:p>
            <a:endParaRPr lang="en-US" dirty="0" smtClean="0"/>
          </a:p>
          <a:p>
            <a:pPr>
              <a:buFont typeface="Arial" pitchFamily="34" charset="0"/>
              <a:buChar char="•"/>
            </a:pPr>
            <a:r>
              <a:rPr lang="en-US" dirty="0" smtClean="0"/>
              <a:t>PHP is an acronym for "PHP: Hypertext Preprocessor"</a:t>
            </a:r>
          </a:p>
          <a:p>
            <a:pPr>
              <a:buFont typeface="Arial" pitchFamily="34" charset="0"/>
              <a:buChar char="•"/>
            </a:pPr>
            <a:r>
              <a:rPr lang="en-US" dirty="0" smtClean="0"/>
              <a:t>PHP is a widely-used, open source scripting language</a:t>
            </a:r>
          </a:p>
          <a:p>
            <a:pPr>
              <a:buFont typeface="Arial" pitchFamily="34" charset="0"/>
              <a:buChar char="•"/>
            </a:pPr>
            <a:r>
              <a:rPr lang="en-US" dirty="0" smtClean="0"/>
              <a:t>PHP scripts are executed on the server</a:t>
            </a:r>
          </a:p>
          <a:p>
            <a:pPr>
              <a:buFont typeface="Arial" pitchFamily="34" charset="0"/>
              <a:buChar char="•"/>
            </a:pPr>
            <a:r>
              <a:rPr lang="en-US" dirty="0" smtClean="0"/>
              <a:t>PHP is free to download and use</a:t>
            </a:r>
          </a:p>
          <a:p>
            <a:endParaRPr lang="en-US" dirty="0"/>
          </a:p>
        </p:txBody>
      </p:sp>
      <p:sp>
        <p:nvSpPr>
          <p:cNvPr id="4" name="Text Placeholder 3"/>
          <p:cNvSpPr>
            <a:spLocks noGrp="1"/>
          </p:cNvSpPr>
          <p:nvPr>
            <p:ph type="body" sz="quarter" idx="12"/>
          </p:nvPr>
        </p:nvSpPr>
        <p:spPr>
          <a:xfrm>
            <a:off x="6273800" y="2247679"/>
            <a:ext cx="4767262" cy="321901"/>
          </a:xfrm>
        </p:spPr>
        <p:txBody>
          <a:bodyPr/>
          <a:lstStyle/>
          <a:p>
            <a:endParaRPr lang="en-US" dirty="0"/>
          </a:p>
        </p:txBody>
      </p:sp>
      <p:sp>
        <p:nvSpPr>
          <p:cNvPr id="5" name="Chart Placeholder 4"/>
          <p:cNvSpPr>
            <a:spLocks noGrp="1"/>
          </p:cNvSpPr>
          <p:nvPr>
            <p:ph type="chart" sz="quarter" idx="13"/>
          </p:nvPr>
        </p:nvSpPr>
        <p:spPr/>
      </p:sp>
      <p:pic>
        <p:nvPicPr>
          <p:cNvPr id="103426" name="Picture 2" descr="My experience seeking employment as a PHP developer | John Conde"/>
          <p:cNvPicPr>
            <a:picLocks noChangeAspect="1" noChangeArrowheads="1"/>
          </p:cNvPicPr>
          <p:nvPr/>
        </p:nvPicPr>
        <p:blipFill>
          <a:blip r:embed="rId2"/>
          <a:srcRect/>
          <a:stretch>
            <a:fillRect/>
          </a:stretch>
        </p:blipFill>
        <p:spPr bwMode="auto">
          <a:xfrm>
            <a:off x="5937568" y="839971"/>
            <a:ext cx="6025832" cy="527825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97EAB6E-5FFF-4923-BC7F-D2C71AD246DB}"/>
              </a:ext>
            </a:extLst>
          </p:cNvPr>
          <p:cNvSpPr>
            <a:spLocks noGrp="1"/>
          </p:cNvSpPr>
          <p:nvPr>
            <p:ph type="title"/>
          </p:nvPr>
        </p:nvSpPr>
        <p:spPr/>
        <p:txBody>
          <a:bodyPr>
            <a:normAutofit/>
          </a:bodyPr>
          <a:lstStyle/>
          <a:p>
            <a:r>
              <a:rPr lang="en-US" dirty="0"/>
              <a:t>Development Tools</a:t>
            </a:r>
          </a:p>
        </p:txBody>
      </p:sp>
      <p:sp>
        <p:nvSpPr>
          <p:cNvPr id="5" name="Text Placeholder 4">
            <a:extLst>
              <a:ext uri="{FF2B5EF4-FFF2-40B4-BE49-F238E27FC236}">
                <a16:creationId xmlns="" xmlns:a16="http://schemas.microsoft.com/office/drawing/2014/main" id="{DBE20D5C-43B3-4BCF-8700-BD30912F7568}"/>
              </a:ext>
            </a:extLst>
          </p:cNvPr>
          <p:cNvSpPr>
            <a:spLocks noGrp="1"/>
          </p:cNvSpPr>
          <p:nvPr>
            <p:ph type="body" sz="quarter" idx="10"/>
          </p:nvPr>
        </p:nvSpPr>
        <p:spPr>
          <a:xfrm>
            <a:off x="1267623" y="4641362"/>
            <a:ext cx="9428153" cy="921238"/>
          </a:xfrm>
        </p:spPr>
        <p:txBody>
          <a:bodyPr/>
          <a:lstStyle/>
          <a:p>
            <a:pPr marL="342900" indent="-342900" algn="l">
              <a:buFont typeface="Wingdings" panose="05000000000000000000" pitchFamily="2" charset="2"/>
              <a:buChar char="v"/>
            </a:pPr>
            <a:r>
              <a:rPr lang="en-US" sz="2300" b="1" dirty="0" smtClean="0">
                <a:latin typeface="Times New Roman" panose="02020603050405020304" pitchFamily="18" charset="0"/>
                <a:cs typeface="Times New Roman" panose="02020603050405020304" pitchFamily="18" charset="0"/>
              </a:rPr>
              <a:t>Sublime Text</a:t>
            </a:r>
          </a:p>
          <a:p>
            <a:pPr marL="342900" indent="-342900" algn="l">
              <a:buFont typeface="Wingdings" panose="05000000000000000000" pitchFamily="2" charset="2"/>
              <a:buChar char="v"/>
            </a:pPr>
            <a:r>
              <a:rPr lang="en-US" sz="2300" b="1" dirty="0" err="1" smtClean="0">
                <a:latin typeface="Times New Roman" panose="02020603050405020304" pitchFamily="18" charset="0"/>
                <a:cs typeface="Times New Roman" panose="02020603050405020304" pitchFamily="18" charset="0"/>
              </a:rPr>
              <a:t>Xampp</a:t>
            </a:r>
            <a:endParaRPr lang="en-US" sz="23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19491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D3752461-CEF9-4314-92E3-BA815DD7AE91}"/>
              </a:ext>
            </a:extLst>
          </p:cNvPr>
          <p:cNvSpPr txBox="1"/>
          <p:nvPr/>
        </p:nvSpPr>
        <p:spPr>
          <a:xfrm>
            <a:off x="413238" y="1725424"/>
            <a:ext cx="2356339" cy="446276"/>
          </a:xfrm>
          <a:prstGeom prst="rect">
            <a:avLst/>
          </a:prstGeom>
          <a:noFill/>
        </p:spPr>
        <p:txBody>
          <a:bodyPr wrap="square" rtlCol="0">
            <a:spAutoFit/>
          </a:bodyPr>
          <a:lstStyle/>
          <a:p>
            <a:r>
              <a:rPr lang="en-US" sz="2300" b="1" dirty="0" smtClean="0">
                <a:latin typeface="Times New Roman" panose="02020603050405020304" pitchFamily="18" charset="0"/>
                <a:cs typeface="Times New Roman" panose="02020603050405020304" pitchFamily="18" charset="0"/>
              </a:rPr>
              <a:t>Sublime Text:</a:t>
            </a:r>
            <a:endParaRPr lang="en-IN" sz="23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 xmlns:a16="http://schemas.microsoft.com/office/drawing/2014/main" id="{6D0ED2AA-161C-4B86-AE21-ACD45E802607}"/>
              </a:ext>
            </a:extLst>
          </p:cNvPr>
          <p:cNvSpPr/>
          <p:nvPr/>
        </p:nvSpPr>
        <p:spPr>
          <a:xfrm>
            <a:off x="2870690" y="1430707"/>
            <a:ext cx="8554916" cy="117395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8" name="TextBox 7">
            <a:extLst>
              <a:ext uri="{FF2B5EF4-FFF2-40B4-BE49-F238E27FC236}">
                <a16:creationId xmlns="" xmlns:a16="http://schemas.microsoft.com/office/drawing/2014/main" id="{46273152-535B-4FA4-B2B7-B230E1B7EB7C}"/>
              </a:ext>
            </a:extLst>
          </p:cNvPr>
          <p:cNvSpPr txBox="1"/>
          <p:nvPr/>
        </p:nvSpPr>
        <p:spPr>
          <a:xfrm>
            <a:off x="3033349" y="1441226"/>
            <a:ext cx="8493370" cy="1200329"/>
          </a:xfrm>
          <a:prstGeom prst="rect">
            <a:avLst/>
          </a:prstGeom>
          <a:noFill/>
        </p:spPr>
        <p:txBody>
          <a:bodyPr wrap="square" rtlCol="0">
            <a:spAutoFit/>
          </a:bodyPr>
          <a:lstStyle/>
          <a:p>
            <a:r>
              <a:rPr lang="en-US" dirty="0" smtClean="0"/>
              <a:t>Sublime Text is a shareware cross-platform source code editor with a Python application programming interface. It natively supports many programming languages and markup languages, and functions can be added by users with </a:t>
            </a:r>
            <a:r>
              <a:rPr lang="en-US" dirty="0" err="1" smtClean="0"/>
              <a:t>plugins</a:t>
            </a:r>
            <a:r>
              <a:rPr lang="en-US" dirty="0" smtClean="0"/>
              <a:t>, typically community-built and maintained under free-software licenses</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A4ED52F9-B739-4A9F-9A5C-5D3ABB33E0EE}"/>
              </a:ext>
            </a:extLst>
          </p:cNvPr>
          <p:cNvSpPr txBox="1"/>
          <p:nvPr/>
        </p:nvSpPr>
        <p:spPr>
          <a:xfrm>
            <a:off x="413238" y="4686300"/>
            <a:ext cx="2708031" cy="446276"/>
          </a:xfrm>
          <a:prstGeom prst="rect">
            <a:avLst/>
          </a:prstGeom>
          <a:noFill/>
        </p:spPr>
        <p:txBody>
          <a:bodyPr wrap="square" rtlCol="0">
            <a:spAutoFit/>
          </a:bodyPr>
          <a:lstStyle/>
          <a:p>
            <a:r>
              <a:rPr lang="en-US" sz="2300" b="1" dirty="0" err="1" smtClean="0">
                <a:latin typeface="Times New Roman" panose="02020603050405020304" pitchFamily="18" charset="0"/>
                <a:cs typeface="Times New Roman" panose="02020603050405020304" pitchFamily="18" charset="0"/>
              </a:rPr>
              <a:t>Xampp</a:t>
            </a:r>
            <a:r>
              <a:rPr lang="en-US" sz="2300" b="1" dirty="0" smtClean="0">
                <a:latin typeface="Times New Roman" panose="02020603050405020304" pitchFamily="18" charset="0"/>
                <a:cs typeface="Times New Roman" panose="02020603050405020304" pitchFamily="18" charset="0"/>
              </a:rPr>
              <a:t>:</a:t>
            </a:r>
            <a:endParaRPr lang="en-IN" sz="2300" b="1"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 xmlns:a16="http://schemas.microsoft.com/office/drawing/2014/main" id="{8072062E-DF17-41F0-A443-5EC503BC0AB7}"/>
              </a:ext>
            </a:extLst>
          </p:cNvPr>
          <p:cNvSpPr/>
          <p:nvPr/>
        </p:nvSpPr>
        <p:spPr>
          <a:xfrm>
            <a:off x="2875085" y="4457727"/>
            <a:ext cx="8554917" cy="120032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2" name="TextBox 11">
            <a:extLst>
              <a:ext uri="{FF2B5EF4-FFF2-40B4-BE49-F238E27FC236}">
                <a16:creationId xmlns="" xmlns:a16="http://schemas.microsoft.com/office/drawing/2014/main" id="{E4D6E348-16E3-4BA9-B66E-BCDCCD7769C7}"/>
              </a:ext>
            </a:extLst>
          </p:cNvPr>
          <p:cNvSpPr txBox="1"/>
          <p:nvPr/>
        </p:nvSpPr>
        <p:spPr>
          <a:xfrm>
            <a:off x="2936632" y="4448936"/>
            <a:ext cx="8423032" cy="1200329"/>
          </a:xfrm>
          <a:prstGeom prst="rect">
            <a:avLst/>
          </a:prstGeom>
          <a:noFill/>
        </p:spPr>
        <p:txBody>
          <a:bodyPr wrap="square" rtlCol="0">
            <a:spAutoFit/>
          </a:bodyPr>
          <a:lstStyle/>
          <a:p>
            <a:r>
              <a:rPr lang="en-US" dirty="0" smtClean="0"/>
              <a:t>XAMPP is a free and open-source cross-platform web server solution stack package developed by Apache Friends, consisting mainly of the Apache HTTP Server, </a:t>
            </a:r>
            <a:r>
              <a:rPr lang="en-US" dirty="0" err="1" smtClean="0"/>
              <a:t>MariaDB</a:t>
            </a:r>
            <a:r>
              <a:rPr lang="en-US" dirty="0" smtClean="0"/>
              <a:t> database, and interpreters for scripts written in the PHP and Perl programming languages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310935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488C4"/>
            </a:gs>
            <a:gs pos="53000">
              <a:srgbClr val="D4DEFF"/>
            </a:gs>
            <a:gs pos="83000">
              <a:srgbClr val="D4DEFF"/>
            </a:gs>
            <a:gs pos="100000">
              <a:srgbClr val="96AB94"/>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3358588"/>
            <a:ext cx="12192000" cy="3499412"/>
          </a:xfrm>
        </p:spPr>
        <p:txBody>
          <a:bodyPr/>
          <a:lstStyle/>
          <a:p>
            <a:r>
              <a:rPr lang="en-US" dirty="0" err="1" smtClean="0"/>
              <a:t>phpMyAdmin</a:t>
            </a:r>
            <a:r>
              <a:rPr lang="en-US" dirty="0" smtClean="0"/>
              <a:t> is a free and open source administration tool for </a:t>
            </a:r>
            <a:r>
              <a:rPr lang="en-US" dirty="0" err="1" smtClean="0"/>
              <a:t>MySQL</a:t>
            </a:r>
            <a:r>
              <a:rPr lang="en-US" dirty="0" smtClean="0"/>
              <a:t> and </a:t>
            </a:r>
            <a:r>
              <a:rPr lang="en-US" dirty="0" err="1" smtClean="0"/>
              <a:t>MariaDB</a:t>
            </a:r>
            <a:r>
              <a:rPr lang="en-US" dirty="0" smtClean="0"/>
              <a:t>. As a portable web application written primarily in PHP, it has become one of the most popular </a:t>
            </a:r>
            <a:r>
              <a:rPr lang="en-US" dirty="0" err="1" smtClean="0"/>
              <a:t>MySQL</a:t>
            </a:r>
            <a:r>
              <a:rPr lang="en-US" dirty="0" smtClean="0"/>
              <a:t> administration tools, especially for web hosting services. We can use </a:t>
            </a:r>
            <a:r>
              <a:rPr lang="en-US" b="1" dirty="0" err="1" smtClean="0"/>
              <a:t>phpMyAdmin</a:t>
            </a:r>
            <a:r>
              <a:rPr lang="en-US" dirty="0" smtClean="0"/>
              <a:t> to perform most administration tasks, including creating a database, running queries, and adding user accounts.</a:t>
            </a:r>
            <a:endParaRPr lang="en-US" dirty="0"/>
          </a:p>
        </p:txBody>
      </p:sp>
      <p:sp>
        <p:nvSpPr>
          <p:cNvPr id="3" name="Title 2"/>
          <p:cNvSpPr>
            <a:spLocks noGrp="1"/>
          </p:cNvSpPr>
          <p:nvPr>
            <p:ph type="title"/>
          </p:nvPr>
        </p:nvSpPr>
        <p:spPr>
          <a:xfrm flipH="1">
            <a:off x="8867072" y="1421258"/>
            <a:ext cx="2931228" cy="713483"/>
          </a:xfrm>
        </p:spPr>
        <p:txBody>
          <a:bodyPr/>
          <a:lstStyle/>
          <a:p>
            <a:endParaRPr lang="en-US" dirty="0"/>
          </a:p>
        </p:txBody>
      </p:sp>
      <p:sp>
        <p:nvSpPr>
          <p:cNvPr id="19" name="TextBox 18"/>
          <p:cNvSpPr txBox="1"/>
          <p:nvPr/>
        </p:nvSpPr>
        <p:spPr>
          <a:xfrm>
            <a:off x="7988300" y="2295386"/>
            <a:ext cx="40513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1400" b="1" dirty="0" smtClean="0"/>
              <a:t>Row of the database table</a:t>
            </a:r>
            <a:endParaRPr lang="en-US" sz="1400" b="1" dirty="0"/>
          </a:p>
        </p:txBody>
      </p:sp>
      <p:sp>
        <p:nvSpPr>
          <p:cNvPr id="20" name="TextBox 19"/>
          <p:cNvSpPr txBox="1"/>
          <p:nvPr/>
        </p:nvSpPr>
        <p:spPr>
          <a:xfrm>
            <a:off x="622300" y="6324599"/>
            <a:ext cx="40513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1400" b="1" dirty="0" smtClean="0">
                <a:solidFill>
                  <a:schemeClr val="bg1"/>
                </a:solidFill>
              </a:rPr>
              <a:t>Database Table</a:t>
            </a:r>
            <a:endParaRPr lang="en-US" sz="1400" b="1" dirty="0">
              <a:solidFill>
                <a:schemeClr val="bg1"/>
              </a:solidFill>
            </a:endParaRPr>
          </a:p>
        </p:txBody>
      </p:sp>
      <p:sp>
        <p:nvSpPr>
          <p:cNvPr id="10" name="TextBox 9"/>
          <p:cNvSpPr txBox="1"/>
          <p:nvPr/>
        </p:nvSpPr>
        <p:spPr>
          <a:xfrm>
            <a:off x="3241675" y="0"/>
            <a:ext cx="3314700" cy="707886"/>
          </a:xfrm>
          <a:prstGeom prst="rect">
            <a:avLst/>
          </a:prstGeom>
          <a:noFill/>
        </p:spPr>
        <p:txBody>
          <a:bodyPr wrap="square" rtlCol="0">
            <a:spAutoFit/>
          </a:bodyPr>
          <a:lstStyle/>
          <a:p>
            <a:pPr algn="ctr"/>
            <a:r>
              <a:rPr lang="en-US" sz="4000" b="1" u="sng" dirty="0" err="1" smtClean="0">
                <a:effectLst>
                  <a:outerShdw blurRad="38100" dist="38100" dir="2700000" algn="tl">
                    <a:srgbClr val="000000">
                      <a:alpha val="43137"/>
                    </a:srgbClr>
                  </a:outerShdw>
                </a:effectLst>
                <a:latin typeface="Times New Roman" pitchFamily="18" charset="0"/>
                <a:cs typeface="Times New Roman" pitchFamily="18" charset="0"/>
              </a:rPr>
              <a:t>PhpMyAdmin</a:t>
            </a:r>
            <a:endParaRPr lang="en-US" sz="4000" b="1" u="sng"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1506" name="AutoShape 2" descr="phpMyAdm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08" name="AutoShape 4" descr="phpMyAdm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10" name="AutoShape 6" descr="phpMyAdm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12" name="AutoShape 8" descr="File:PhpMyAdmin logo 2010 hidef.svg - Wikimedia Comm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14" name="AutoShape 10" descr="File:PhpMyAdmin logo 2010 hidef.svg - Wikimedia Comm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16" name="AutoShape 12" descr="File:PhpMyAdmin logo 2010 hidef.svg - Wikimedia Comm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 name="Picture 16" descr="logo-og.png"/>
          <p:cNvPicPr>
            <a:picLocks noChangeAspect="1"/>
          </p:cNvPicPr>
          <p:nvPr/>
        </p:nvPicPr>
        <p:blipFill>
          <a:blip r:embed="rId2"/>
          <a:stretch>
            <a:fillRect/>
          </a:stretch>
        </p:blipFill>
        <p:spPr>
          <a:xfrm>
            <a:off x="9070272" y="5012399"/>
            <a:ext cx="2728028" cy="1312200"/>
          </a:xfrm>
          <a:prstGeom prst="rect">
            <a:avLst/>
          </a:prstGeom>
        </p:spPr>
      </p:pic>
      <p:pic>
        <p:nvPicPr>
          <p:cNvPr id="24" name="Picture Placeholder 23" descr="Picture1.png"/>
          <p:cNvPicPr>
            <a:picLocks noGrp="1" noChangeAspect="1"/>
          </p:cNvPicPr>
          <p:nvPr>
            <p:ph type="pic" sz="quarter" idx="10"/>
          </p:nvPr>
        </p:nvPicPr>
        <p:blipFill>
          <a:blip r:embed="rId3"/>
          <a:srcRect t="3600" b="3600"/>
          <a:stretch>
            <a:fillRect/>
          </a:stretch>
        </p:blipFill>
        <p:spPr>
          <a:xfrm>
            <a:off x="4127500" y="707886"/>
            <a:ext cx="8064500" cy="1587500"/>
          </a:xfrm>
          <a:prstGeom prst="rect">
            <a:avLst/>
          </a:prstGeom>
          <a:ln>
            <a:noFill/>
          </a:ln>
          <a:effectLst>
            <a:softEdge rad="112500"/>
          </a:effectLst>
        </p:spPr>
      </p:pic>
      <p:pic>
        <p:nvPicPr>
          <p:cNvPr id="28" name="Picture Placeholder 27" descr="WhatsApp Image 2021-07-05 at 8.42.56 AM.jpeg"/>
          <p:cNvPicPr>
            <a:picLocks noGrp="1" noChangeAspect="1"/>
          </p:cNvPicPr>
          <p:nvPr>
            <p:ph type="pic" sz="quarter" idx="12"/>
          </p:nvPr>
        </p:nvPicPr>
        <p:blipFill>
          <a:blip r:embed="rId4"/>
          <a:srcRect l="3743" r="3743"/>
          <a:stretch>
            <a:fillRect/>
          </a:stretch>
        </p:blipFill>
        <p:spPr>
          <a:xfrm>
            <a:off x="622300" y="3592916"/>
            <a:ext cx="4432300" cy="2418194"/>
          </a:xfr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0EE94F86-D82D-440E-9CC6-1DA467E3707B}"/>
              </a:ext>
            </a:extLst>
          </p:cNvPr>
          <p:cNvSpPr>
            <a:spLocks noGrp="1"/>
          </p:cNvSpPr>
          <p:nvPr>
            <p:ph type="title"/>
          </p:nvPr>
        </p:nvSpPr>
        <p:spPr>
          <a:xfrm>
            <a:off x="595100" y="192385"/>
            <a:ext cx="2745977" cy="1025525"/>
          </a:xfrm>
        </p:spPr>
        <p:txBody>
          <a:bodyPr/>
          <a:lstStyle/>
          <a:p>
            <a:r>
              <a:rPr lang="en-US" dirty="0"/>
              <a:t>Features</a:t>
            </a:r>
            <a:endParaRPr lang="en-IN" dirty="0"/>
          </a:p>
        </p:txBody>
      </p:sp>
      <p:pic>
        <p:nvPicPr>
          <p:cNvPr id="10" name="Picture 9">
            <a:extLst>
              <a:ext uri="{FF2B5EF4-FFF2-40B4-BE49-F238E27FC236}">
                <a16:creationId xmlns="" xmlns:a16="http://schemas.microsoft.com/office/drawing/2014/main" id="{24AA19B2-0121-4DFE-83EA-0FD43143C0BC}"/>
              </a:ext>
            </a:extLst>
          </p:cNvPr>
          <p:cNvPicPr>
            <a:picLocks noChangeAspect="1"/>
          </p:cNvPicPr>
          <p:nvPr/>
        </p:nvPicPr>
        <p:blipFill>
          <a:blip r:embed="rId2">
            <a:extLst>
              <a:ext uri="{837473B0-CC2E-450A-ABE3-18F120FF3D39}">
                <a1611:picAttrSrcUrl xmlns="" xmlns:a1611="http://schemas.microsoft.com/office/drawing/2016/11/main" r:id="rId3"/>
              </a:ext>
            </a:extLst>
          </a:blip>
          <a:stretch>
            <a:fillRect/>
          </a:stretch>
        </p:blipFill>
        <p:spPr>
          <a:xfrm>
            <a:off x="257908" y="2541639"/>
            <a:ext cx="4762500" cy="3571875"/>
          </a:xfrm>
          <a:prstGeom prst="rect">
            <a:avLst/>
          </a:prstGeom>
        </p:spPr>
      </p:pic>
      <p:sp>
        <p:nvSpPr>
          <p:cNvPr id="11" name="TextBox 10"/>
          <p:cNvSpPr txBox="1"/>
          <p:nvPr/>
        </p:nvSpPr>
        <p:spPr>
          <a:xfrm>
            <a:off x="5537200" y="192385"/>
            <a:ext cx="5994400" cy="6555641"/>
          </a:xfrm>
          <a:prstGeom prst="rect">
            <a:avLst/>
          </a:prstGeom>
          <a:noFill/>
        </p:spPr>
        <p:txBody>
          <a:bodyPr wrap="square" rtlCol="0">
            <a:spAutoFit/>
          </a:bodyPr>
          <a:lstStyle/>
          <a:p>
            <a:pPr marL="228600" indent="-228600">
              <a:buFont typeface="Wingdings" pitchFamily="2" charset="2"/>
              <a:buChar char="v"/>
            </a:pPr>
            <a:r>
              <a:rPr lang="en-US" sz="1400" dirty="0" smtClean="0"/>
              <a:t>Firstly, user have to Create a ne account with his or her email address.</a:t>
            </a:r>
          </a:p>
          <a:p>
            <a:pPr marL="228600" indent="-228600"/>
            <a:endParaRPr lang="en-US" sz="1400" dirty="0" smtClean="0"/>
          </a:p>
          <a:p>
            <a:pPr marL="228600" indent="-228600">
              <a:buFont typeface="Wingdings" pitchFamily="2" charset="2"/>
              <a:buChar char="v"/>
            </a:pPr>
            <a:r>
              <a:rPr lang="en-US" sz="1400" dirty="0" smtClean="0"/>
              <a:t>At the time registration user must provide his name.</a:t>
            </a:r>
          </a:p>
          <a:p>
            <a:pPr marL="228600" indent="-228600"/>
            <a:endParaRPr lang="en-US" sz="1400" dirty="0" smtClean="0"/>
          </a:p>
          <a:p>
            <a:pPr marL="228600" indent="-228600">
              <a:buFont typeface="Wingdings" pitchFamily="2" charset="2"/>
              <a:buChar char="v"/>
            </a:pPr>
            <a:r>
              <a:rPr lang="en-US" sz="1400" dirty="0" smtClean="0"/>
              <a:t>After that user can login with his email id and given password.</a:t>
            </a:r>
          </a:p>
          <a:p>
            <a:pPr marL="228600" indent="-228600"/>
            <a:endParaRPr lang="en-US" sz="1400" dirty="0" smtClean="0"/>
          </a:p>
          <a:p>
            <a:pPr marL="228600" indent="-228600">
              <a:buFont typeface="Wingdings" pitchFamily="2" charset="2"/>
              <a:buChar char="v"/>
            </a:pPr>
            <a:r>
              <a:rPr lang="en-US" sz="1400" dirty="0" smtClean="0"/>
              <a:t>After successfully log in , user can see the home page of the restaurant. Here user can see the location of the restaurants and can go to the feedback page, table reservation page, menu page and about us page.  In every page, a digital clock will running there and there is the logout option present in every pages.</a:t>
            </a:r>
          </a:p>
          <a:p>
            <a:pPr marL="228600" indent="-228600"/>
            <a:endParaRPr lang="en-US" sz="1400" dirty="0" smtClean="0"/>
          </a:p>
          <a:p>
            <a:pPr marL="228600" indent="-228600">
              <a:buFont typeface="Wingdings" pitchFamily="2" charset="2"/>
              <a:buChar char="v"/>
            </a:pPr>
            <a:r>
              <a:rPr lang="en-US" sz="1400" dirty="0" smtClean="0"/>
              <a:t>In about us page users can view about the details of the restaurant.</a:t>
            </a:r>
          </a:p>
          <a:p>
            <a:pPr marL="228600" indent="-228600"/>
            <a:endParaRPr lang="en-US" sz="1400" dirty="0" smtClean="0"/>
          </a:p>
          <a:p>
            <a:pPr marL="228600" indent="-228600">
              <a:buFont typeface="Wingdings" pitchFamily="2" charset="2"/>
              <a:buChar char="v"/>
            </a:pPr>
            <a:r>
              <a:rPr lang="en-US" sz="1400" dirty="0" smtClean="0"/>
              <a:t>In menu-categories page user can see all the dishes available in the restaurant with a short explanation and price. So that, user can understand about the cost and dished.</a:t>
            </a:r>
          </a:p>
          <a:p>
            <a:pPr marL="228600" indent="-228600"/>
            <a:endParaRPr lang="en-US" sz="1400" dirty="0" smtClean="0"/>
          </a:p>
          <a:p>
            <a:pPr marL="228600" indent="-228600">
              <a:buFont typeface="Wingdings" pitchFamily="2" charset="2"/>
              <a:buChar char="v"/>
            </a:pPr>
            <a:r>
              <a:rPr lang="en-US" sz="1400" dirty="0" smtClean="0"/>
              <a:t>When user want to reserve a table in the restaurant then he or she can do that from the website. For that he or she have to fill up a form which basically contains the name, email, date and time i.e. when user want to book the table and the number of person. After clicking Book Now button there will be a confirmation box appeared and if user cancel it then the booking will be canceled. On the other hand, if user click yes ten the table will be reserved successfully and after that there will be a option to take print of the filled up form. It can be act as a document to the user.</a:t>
            </a:r>
          </a:p>
          <a:p>
            <a:pPr marL="228600" indent="-228600"/>
            <a:endParaRPr lang="en-US" sz="1400" dirty="0" smtClean="0"/>
          </a:p>
          <a:p>
            <a:pPr marL="228600" indent="-228600">
              <a:buFont typeface="Wingdings" pitchFamily="2" charset="2"/>
              <a:buChar char="v"/>
            </a:pPr>
            <a:r>
              <a:rPr lang="en-US" sz="1400" dirty="0" smtClean="0"/>
              <a:t>In our website there is another feature to send feedback about the restaurant. So, that the restaurant can improve their services.</a:t>
            </a:r>
            <a:endParaRPr lang="en-US" sz="1400" dirty="0"/>
          </a:p>
        </p:txBody>
      </p:sp>
    </p:spTree>
    <p:extLst>
      <p:ext uri="{BB962C8B-B14F-4D97-AF65-F5344CB8AC3E}">
        <p14:creationId xmlns:p14="http://schemas.microsoft.com/office/powerpoint/2010/main" val="84364520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WhatsApp Image 2021-06-30 at 3.22.02 AM.jpeg"/>
          <p:cNvPicPr>
            <a:picLocks noGrp="1" noChangeAspect="1"/>
          </p:cNvPicPr>
          <p:nvPr>
            <p:ph type="pic" sz="quarter" idx="10"/>
          </p:nvPr>
        </p:nvPicPr>
        <p:blipFill>
          <a:blip r:embed="rId2"/>
          <a:srcRect t="28778" b="28778"/>
          <a:stretch>
            <a:fillRect/>
          </a:stretch>
        </p:blipFill>
        <p:spPr>
          <a:xfrm>
            <a:off x="0" y="4288"/>
            <a:ext cx="3787812" cy="2129312"/>
          </a:xfrm>
        </p:spPr>
      </p:pic>
      <p:sp>
        <p:nvSpPr>
          <p:cNvPr id="3" name="Title 2"/>
          <p:cNvSpPr>
            <a:spLocks noGrp="1"/>
          </p:cNvSpPr>
          <p:nvPr>
            <p:ph type="title"/>
          </p:nvPr>
        </p:nvSpPr>
        <p:spPr>
          <a:xfrm>
            <a:off x="1" y="0"/>
            <a:ext cx="6172199" cy="6853712"/>
          </a:xfrm>
          <a:solidFill>
            <a:schemeClr val="accent3">
              <a:lumMod val="50000"/>
            </a:schemeClr>
          </a:solidFill>
        </p:spPr>
        <p:txBody>
          <a:bodyPr/>
          <a:lstStyle/>
          <a:p>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Data</a:t>
            </a:r>
            <a:r>
              <a:rPr lang="en-US" dirty="0" smtClean="0"/>
              <a:t> </a:t>
            </a: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Flow</a:t>
            </a:r>
            <a:r>
              <a:rPr lang="en-US" dirty="0" smtClean="0"/>
              <a:t> </a:t>
            </a: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Diagram</a:t>
            </a:r>
            <a:endParaRPr lang="en-US" dirty="0"/>
          </a:p>
        </p:txBody>
      </p:sp>
      <p:sp>
        <p:nvSpPr>
          <p:cNvPr id="4" name="Text Placeholder 3"/>
          <p:cNvSpPr>
            <a:spLocks noGrp="1"/>
          </p:cNvSpPr>
          <p:nvPr>
            <p:ph type="body" sz="quarter" idx="14"/>
          </p:nvPr>
        </p:nvSpPr>
        <p:spPr>
          <a:xfrm rot="10800000" flipV="1">
            <a:off x="596899" y="3875086"/>
            <a:ext cx="4432300" cy="444500"/>
          </a:xfrm>
        </p:spPr>
        <p:txBody>
          <a:bodyPr>
            <a:normAutofit/>
          </a:bodyPr>
          <a:lstStyle/>
          <a:p>
            <a:r>
              <a:rPr lang="en-US" dirty="0" smtClean="0"/>
              <a:t>Context Level DFD OF THE SYSTEM</a:t>
            </a:r>
          </a:p>
          <a:p>
            <a:endParaRPr lang="en-US" dirty="0"/>
          </a:p>
        </p:txBody>
      </p:sp>
      <p:sp>
        <p:nvSpPr>
          <p:cNvPr id="12" name="Half Frame 11"/>
          <p:cNvSpPr/>
          <p:nvPr/>
        </p:nvSpPr>
        <p:spPr>
          <a:xfrm>
            <a:off x="304800" y="3569492"/>
            <a:ext cx="4305299" cy="750093"/>
          </a:xfrm>
          <a:prstGeom prst="halfFram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7" name="Picture 6" descr="Context level Data Flow Diagram.jpg"/>
          <p:cNvPicPr>
            <a:picLocks noChangeAspect="1"/>
          </p:cNvPicPr>
          <p:nvPr/>
        </p:nvPicPr>
        <p:blipFill>
          <a:blip r:embed="rId3"/>
          <a:stretch>
            <a:fillRect/>
          </a:stretch>
        </p:blipFill>
        <p:spPr>
          <a:xfrm>
            <a:off x="6172201" y="-4288"/>
            <a:ext cx="60198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WhatsApp Image 2021-06-30 at 3.22.02 AM.jpeg"/>
          <p:cNvPicPr>
            <a:picLocks noGrp="1" noChangeAspect="1"/>
          </p:cNvPicPr>
          <p:nvPr>
            <p:ph type="pic" sz="quarter" idx="10"/>
          </p:nvPr>
        </p:nvPicPr>
        <p:blipFill>
          <a:blip r:embed="rId2"/>
          <a:srcRect t="28778" b="28778"/>
          <a:stretch>
            <a:fillRect/>
          </a:stretch>
        </p:blipFill>
        <p:spPr>
          <a:xfrm>
            <a:off x="0" y="4288"/>
            <a:ext cx="3787812" cy="2129312"/>
          </a:xfrm>
        </p:spPr>
      </p:pic>
      <p:sp>
        <p:nvSpPr>
          <p:cNvPr id="3" name="Title 2"/>
          <p:cNvSpPr>
            <a:spLocks noGrp="1"/>
          </p:cNvSpPr>
          <p:nvPr>
            <p:ph type="title"/>
          </p:nvPr>
        </p:nvSpPr>
        <p:spPr>
          <a:xfrm>
            <a:off x="1" y="0"/>
            <a:ext cx="6172199" cy="6853712"/>
          </a:xfrm>
          <a:solidFill>
            <a:schemeClr val="accent3">
              <a:lumMod val="50000"/>
            </a:schemeClr>
          </a:solidFill>
        </p:spPr>
        <p:txBody>
          <a:bodyPr/>
          <a:lstStyle/>
          <a:p>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Data</a:t>
            </a:r>
            <a:r>
              <a:rPr lang="en-US" dirty="0" smtClean="0"/>
              <a:t> </a:t>
            </a: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Flow</a:t>
            </a:r>
            <a:r>
              <a:rPr lang="en-US" dirty="0" smtClean="0"/>
              <a:t> </a:t>
            </a: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Diagram</a:t>
            </a:r>
            <a:endParaRPr lang="en-US" dirty="0"/>
          </a:p>
        </p:txBody>
      </p:sp>
      <p:sp>
        <p:nvSpPr>
          <p:cNvPr id="4" name="Text Placeholder 3"/>
          <p:cNvSpPr>
            <a:spLocks noGrp="1"/>
          </p:cNvSpPr>
          <p:nvPr>
            <p:ph type="body" sz="quarter" idx="14"/>
          </p:nvPr>
        </p:nvSpPr>
        <p:spPr>
          <a:xfrm rot="10800000" flipV="1">
            <a:off x="596899" y="3875086"/>
            <a:ext cx="4432300" cy="444500"/>
          </a:xfrm>
        </p:spPr>
        <p:txBody>
          <a:bodyPr>
            <a:normAutofit/>
          </a:bodyPr>
          <a:lstStyle/>
          <a:p>
            <a:r>
              <a:rPr lang="en-US" dirty="0" smtClean="0"/>
              <a:t> Level 1 DFD OF THE SYSTEM</a:t>
            </a:r>
            <a:endParaRPr lang="en-US" dirty="0"/>
          </a:p>
        </p:txBody>
      </p:sp>
      <p:sp>
        <p:nvSpPr>
          <p:cNvPr id="12" name="Half Frame 11"/>
          <p:cNvSpPr/>
          <p:nvPr/>
        </p:nvSpPr>
        <p:spPr>
          <a:xfrm>
            <a:off x="304800" y="3569492"/>
            <a:ext cx="4305299" cy="750093"/>
          </a:xfrm>
          <a:prstGeom prst="halfFram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871" y="4288"/>
            <a:ext cx="6581709" cy="6849424"/>
          </a:xfrm>
          <a:prstGeom prst="rect">
            <a:avLst/>
          </a:prstGeom>
        </p:spPr>
      </p:pic>
    </p:spTree>
    <p:extLst>
      <p:ext uri="{BB962C8B-B14F-4D97-AF65-F5344CB8AC3E}">
        <p14:creationId xmlns:p14="http://schemas.microsoft.com/office/powerpoint/2010/main" val="12062334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WhatsApp Image 2021-06-30 at 3.22.02 AM.jpeg"/>
          <p:cNvPicPr>
            <a:picLocks noGrp="1" noChangeAspect="1"/>
          </p:cNvPicPr>
          <p:nvPr>
            <p:ph type="pic" sz="quarter" idx="10"/>
          </p:nvPr>
        </p:nvPicPr>
        <p:blipFill>
          <a:blip r:embed="rId2"/>
          <a:srcRect t="28778" b="28778"/>
          <a:stretch>
            <a:fillRect/>
          </a:stretch>
        </p:blipFill>
        <p:spPr>
          <a:xfrm>
            <a:off x="0" y="4288"/>
            <a:ext cx="3787812" cy="2129312"/>
          </a:xfrm>
        </p:spPr>
      </p:pic>
      <p:sp>
        <p:nvSpPr>
          <p:cNvPr id="3" name="Title 2"/>
          <p:cNvSpPr>
            <a:spLocks noGrp="1"/>
          </p:cNvSpPr>
          <p:nvPr>
            <p:ph type="title"/>
          </p:nvPr>
        </p:nvSpPr>
        <p:spPr>
          <a:xfrm>
            <a:off x="1" y="4288"/>
            <a:ext cx="5283199" cy="6849424"/>
          </a:xfrm>
          <a:solidFill>
            <a:schemeClr val="accent3">
              <a:lumMod val="50000"/>
            </a:schemeClr>
          </a:solidFill>
        </p:spPr>
        <p:txBody>
          <a:bodyPr/>
          <a:lstStyle/>
          <a:p>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Entity      Relationship</a:t>
            </a:r>
            <a:b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br>
            <a:r>
              <a:rPr lang="en-US"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Diagram</a:t>
            </a:r>
            <a:endParaRPr lang="en-US" dirty="0"/>
          </a:p>
        </p:txBody>
      </p:sp>
      <p:sp>
        <p:nvSpPr>
          <p:cNvPr id="4" name="Text Placeholder 3"/>
          <p:cNvSpPr>
            <a:spLocks noGrp="1"/>
          </p:cNvSpPr>
          <p:nvPr>
            <p:ph type="body" sz="quarter" idx="14"/>
          </p:nvPr>
        </p:nvSpPr>
        <p:spPr>
          <a:xfrm rot="10800000" flipV="1">
            <a:off x="596899" y="4625178"/>
            <a:ext cx="4432300" cy="444500"/>
          </a:xfrm>
        </p:spPr>
        <p:txBody>
          <a:bodyPr>
            <a:normAutofit/>
          </a:bodyPr>
          <a:lstStyle/>
          <a:p>
            <a:r>
              <a:rPr lang="en-US" dirty="0" smtClean="0"/>
              <a:t>ER DIAGRAM OF THE SYSTEM</a:t>
            </a:r>
            <a:endParaRPr lang="en-US" dirty="0"/>
          </a:p>
        </p:txBody>
      </p:sp>
      <p:sp>
        <p:nvSpPr>
          <p:cNvPr id="12" name="Half Frame 11"/>
          <p:cNvSpPr/>
          <p:nvPr/>
        </p:nvSpPr>
        <p:spPr>
          <a:xfrm>
            <a:off x="304801" y="4319585"/>
            <a:ext cx="4559300" cy="750093"/>
          </a:xfrm>
          <a:prstGeom prst="halfFram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7" name="Picture 6" descr="er.jpg"/>
          <p:cNvPicPr>
            <a:picLocks noChangeAspect="1"/>
          </p:cNvPicPr>
          <p:nvPr/>
        </p:nvPicPr>
        <p:blipFill>
          <a:blip r:embed="rId3"/>
          <a:stretch>
            <a:fillRect/>
          </a:stretch>
        </p:blipFill>
        <p:spPr>
          <a:xfrm>
            <a:off x="5283200" y="0"/>
            <a:ext cx="6946900" cy="68537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97EAB6E-5FFF-4923-BC7F-D2C71AD246DB}"/>
              </a:ext>
            </a:extLst>
          </p:cNvPr>
          <p:cNvSpPr>
            <a:spLocks noGrp="1"/>
          </p:cNvSpPr>
          <p:nvPr>
            <p:ph type="title"/>
          </p:nvPr>
        </p:nvSpPr>
        <p:spPr/>
        <p:txBody>
          <a:bodyPr>
            <a:normAutofit/>
          </a:bodyPr>
          <a:lstStyle/>
          <a:p>
            <a:pPr algn="ctr"/>
            <a:r>
              <a:rPr lang="en-US" dirty="0"/>
              <a:t>Snapshots </a:t>
            </a:r>
          </a:p>
        </p:txBody>
      </p:sp>
      <p:sp>
        <p:nvSpPr>
          <p:cNvPr id="5" name="Text Placeholder 4">
            <a:extLst>
              <a:ext uri="{FF2B5EF4-FFF2-40B4-BE49-F238E27FC236}">
                <a16:creationId xmlns="" xmlns:a16="http://schemas.microsoft.com/office/drawing/2014/main" id="{DBE20D5C-43B3-4BCF-8700-BD30912F7568}"/>
              </a:ext>
            </a:extLst>
          </p:cNvPr>
          <p:cNvSpPr>
            <a:spLocks noGrp="1"/>
          </p:cNvSpPr>
          <p:nvPr>
            <p:ph type="body" sz="quarter" idx="10"/>
          </p:nvPr>
        </p:nvSpPr>
        <p:spPr>
          <a:xfrm>
            <a:off x="1151793" y="4783015"/>
            <a:ext cx="9715500" cy="589085"/>
          </a:xfrm>
        </p:spPr>
        <p:txBody>
          <a:bodyPr/>
          <a:lstStyle/>
          <a:p>
            <a:pPr algn="l"/>
            <a:r>
              <a:rPr lang="en-IN" sz="2300" dirty="0">
                <a:effectLst/>
                <a:latin typeface="Times New Roman" panose="02020603050405020304" pitchFamily="18" charset="0"/>
                <a:ea typeface="Calibri" panose="020F0502020204030204" pitchFamily="34" charset="0"/>
              </a:rPr>
              <a:t>The snapshots will </a:t>
            </a:r>
            <a:r>
              <a:rPr lang="en-IN" sz="2300" dirty="0" smtClean="0">
                <a:effectLst/>
                <a:latin typeface="Times New Roman" panose="02020603050405020304" pitchFamily="18" charset="0"/>
                <a:ea typeface="Calibri" panose="020F0502020204030204" pitchFamily="34" charset="0"/>
              </a:rPr>
              <a:t>give us a clear view of our developed </a:t>
            </a:r>
            <a:r>
              <a:rPr lang="en-IN" sz="2300" dirty="0" err="1" smtClean="0">
                <a:effectLst/>
                <a:latin typeface="Times New Roman" panose="02020603050405020304" pitchFamily="18" charset="0"/>
                <a:ea typeface="Calibri" panose="020F0502020204030204" pitchFamily="34" charset="0"/>
              </a:rPr>
              <a:t>webstie</a:t>
            </a:r>
            <a:r>
              <a:rPr lang="en-IN" sz="2300" dirty="0" smtClean="0">
                <a:effectLst/>
                <a:latin typeface="Times New Roman" panose="02020603050405020304" pitchFamily="18" charset="0"/>
                <a:ea typeface="Calibri" panose="020F0502020204030204" pitchFamily="34" charset="0"/>
              </a:rPr>
              <a:t>…</a:t>
            </a:r>
            <a:endParaRPr lang="en-US" sz="23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680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3580093" y="4165600"/>
            <a:ext cx="2655607" cy="889000"/>
          </a:xfrm>
        </p:spPr>
        <p:txBody>
          <a:bodyPr>
            <a:normAutofit/>
          </a:bodyPr>
          <a:lstStyle/>
          <a:p>
            <a:pPr lvl="0"/>
            <a:r>
              <a:rPr lang="en-US" dirty="0" smtClean="0"/>
              <a:t>Registration Page…</a:t>
            </a:r>
          </a:p>
          <a:p>
            <a:endParaRPr lang="en-US" dirty="0">
              <a:latin typeface="Bookman Old Style" pitchFamily="18" charset="0"/>
            </a:endParaRPr>
          </a:p>
        </p:txBody>
      </p:sp>
      <p:sp>
        <p:nvSpPr>
          <p:cNvPr id="6" name="Text Placeholder 5"/>
          <p:cNvSpPr>
            <a:spLocks noGrp="1"/>
          </p:cNvSpPr>
          <p:nvPr>
            <p:ph type="body" sz="quarter" idx="14"/>
          </p:nvPr>
        </p:nvSpPr>
        <p:spPr>
          <a:xfrm>
            <a:off x="6235700" y="4362851"/>
            <a:ext cx="2527299" cy="691749"/>
          </a:xfrm>
        </p:spPr>
        <p:txBody>
          <a:bodyPr>
            <a:normAutofit/>
          </a:bodyPr>
          <a:lstStyle/>
          <a:p>
            <a:r>
              <a:rPr smtClean="0">
                <a:latin typeface="Bookman Old Style" pitchFamily="18" charset="0"/>
              </a:rPr>
              <a:t>When Patient want to create new account</a:t>
            </a:r>
            <a:r>
              <a:rPr lang="en-US" dirty="0" smtClean="0">
                <a:latin typeface="Bookman Old Style" pitchFamily="18" charset="0"/>
              </a:rPr>
              <a:t>…</a:t>
            </a:r>
            <a:endParaRPr lang="en-US" dirty="0"/>
          </a:p>
        </p:txBody>
      </p:sp>
      <p:sp>
        <p:nvSpPr>
          <p:cNvPr id="7" name="Text Placeholder 6"/>
          <p:cNvSpPr>
            <a:spLocks noGrp="1"/>
          </p:cNvSpPr>
          <p:nvPr>
            <p:ph type="body" sz="quarter" idx="15"/>
          </p:nvPr>
        </p:nvSpPr>
        <p:spPr>
          <a:xfrm flipV="1">
            <a:off x="8192152" y="5009193"/>
            <a:ext cx="1141693" cy="407379"/>
          </a:xfrm>
        </p:spPr>
        <p:txBody>
          <a:bodyPr>
            <a:normAutofit/>
          </a:bodyPr>
          <a:lstStyle/>
          <a:p>
            <a:pPr>
              <a:buNone/>
            </a:pPr>
            <a:endParaRPr lang="en-US" dirty="0"/>
          </a:p>
        </p:txBody>
      </p:sp>
      <p:sp>
        <p:nvSpPr>
          <p:cNvPr id="8" name="Text Placeholder 7"/>
          <p:cNvSpPr>
            <a:spLocks noGrp="1"/>
          </p:cNvSpPr>
          <p:nvPr>
            <p:ph type="body" sz="quarter" idx="16"/>
          </p:nvPr>
        </p:nvSpPr>
        <p:spPr>
          <a:xfrm>
            <a:off x="8966585" y="3473850"/>
            <a:ext cx="2933315" cy="1383499"/>
          </a:xfrm>
        </p:spPr>
        <p:txBody>
          <a:bodyPr/>
          <a:lstStyle/>
          <a:p>
            <a:endParaRPr lang="en-US" dirty="0"/>
          </a:p>
        </p:txBody>
      </p:sp>
      <p:sp>
        <p:nvSpPr>
          <p:cNvPr id="4" name="Title 3"/>
          <p:cNvSpPr>
            <a:spLocks noGrp="1"/>
          </p:cNvSpPr>
          <p:nvPr>
            <p:ph type="title"/>
          </p:nvPr>
        </p:nvSpPr>
        <p:spPr>
          <a:xfrm>
            <a:off x="496215" y="411120"/>
            <a:ext cx="7135570" cy="822240"/>
          </a:xfrm>
        </p:spPr>
        <p:txBody>
          <a:bodyPr/>
          <a:lstStyle/>
          <a:p>
            <a:r>
              <a:rPr lang="en-US" dirty="0" smtClean="0"/>
              <a:t>Registration View</a:t>
            </a:r>
            <a:endParaRPr lang="en-US" dirty="0"/>
          </a:p>
        </p:txBody>
      </p:sp>
      <p:sp>
        <p:nvSpPr>
          <p:cNvPr id="13" name="Right Arrow 12"/>
          <p:cNvSpPr/>
          <p:nvPr/>
        </p:nvSpPr>
        <p:spPr>
          <a:xfrm>
            <a:off x="6426200" y="4165600"/>
            <a:ext cx="1816100" cy="3556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4" name="image7.png"/>
          <p:cNvPicPr/>
          <p:nvPr/>
        </p:nvPicPr>
        <p:blipFill>
          <a:blip r:embed="rId2"/>
          <a:srcRect/>
          <a:stretch>
            <a:fillRect/>
          </a:stretch>
        </p:blipFill>
        <p:spPr>
          <a:xfrm>
            <a:off x="6007100" y="0"/>
            <a:ext cx="6184900" cy="6858000"/>
          </a:xfrm>
          <a:prstGeom prst="rect">
            <a:avLst/>
          </a:prstGeom>
          <a:ln/>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Agenda</a:t>
            </a:r>
          </a:p>
        </p:txBody>
      </p:sp>
      <p:sp>
        <p:nvSpPr>
          <p:cNvPr id="36" name="Text Placeholder 35">
            <a:extLst>
              <a:ext uri="{FF2B5EF4-FFF2-40B4-BE49-F238E27FC236}">
                <a16:creationId xmlns="" xmlns:a16="http://schemas.microsoft.com/office/drawing/2014/main" id="{0391FA66-BCDC-4C12-B812-A0DEE14539EE}"/>
              </a:ext>
            </a:extLst>
          </p:cNvPr>
          <p:cNvSpPr>
            <a:spLocks noGrp="1"/>
          </p:cNvSpPr>
          <p:nvPr>
            <p:ph type="body" sz="quarter" idx="11"/>
          </p:nvPr>
        </p:nvSpPr>
        <p:spPr>
          <a:xfrm flipH="1">
            <a:off x="9677400" y="2735572"/>
            <a:ext cx="307984" cy="152400"/>
          </a:xfrm>
        </p:spPr>
        <p:txBody>
          <a:bodyPr>
            <a:normAutofit fontScale="32500" lnSpcReduction="20000"/>
          </a:bodyPr>
          <a:lstStyle/>
          <a:p>
            <a:pPr marL="285750" indent="-285750"/>
            <a:endParaRPr lang="en-US" dirty="0"/>
          </a:p>
        </p:txBody>
      </p:sp>
      <p:sp>
        <p:nvSpPr>
          <p:cNvPr id="35" name="Text Placeholder 34">
            <a:extLst>
              <a:ext uri="{FF2B5EF4-FFF2-40B4-BE49-F238E27FC236}">
                <a16:creationId xmlns="" xmlns:a16="http://schemas.microsoft.com/office/drawing/2014/main" id="{ADE35233-6DEE-4B97-AFFB-06DE78443B4A}"/>
              </a:ext>
            </a:extLst>
          </p:cNvPr>
          <p:cNvSpPr>
            <a:spLocks noGrp="1"/>
          </p:cNvSpPr>
          <p:nvPr>
            <p:ph type="body" sz="quarter" idx="13"/>
          </p:nvPr>
        </p:nvSpPr>
        <p:spPr>
          <a:xfrm>
            <a:off x="4305496" y="884159"/>
            <a:ext cx="4294206" cy="385842"/>
          </a:xfrm>
        </p:spPr>
        <p:txBody>
          <a:bodyPr/>
          <a:lstStyle/>
          <a:p>
            <a:pPr marL="285750" indent="-285750">
              <a:buFont typeface="Wingdings" panose="05000000000000000000" pitchFamily="2" charset="2"/>
              <a:buChar char="v"/>
            </a:pPr>
            <a:r>
              <a:rPr lang="en-US" dirty="0" smtClean="0"/>
              <a:t>Introduction to Web Development</a:t>
            </a:r>
            <a:endParaRPr lang="en-US" dirty="0"/>
          </a:p>
        </p:txBody>
      </p:sp>
      <p:sp>
        <p:nvSpPr>
          <p:cNvPr id="34" name="Text Placeholder 33">
            <a:extLst>
              <a:ext uri="{FF2B5EF4-FFF2-40B4-BE49-F238E27FC236}">
                <a16:creationId xmlns="" xmlns:a16="http://schemas.microsoft.com/office/drawing/2014/main" id="{187271B6-523F-4DCD-A006-84BF4C0C784C}"/>
              </a:ext>
            </a:extLst>
          </p:cNvPr>
          <p:cNvSpPr>
            <a:spLocks noGrp="1"/>
          </p:cNvSpPr>
          <p:nvPr>
            <p:ph type="body" sz="quarter" idx="14"/>
          </p:nvPr>
        </p:nvSpPr>
        <p:spPr>
          <a:xfrm>
            <a:off x="4305496" y="301887"/>
            <a:ext cx="4017494" cy="582272"/>
          </a:xfrm>
        </p:spPr>
        <p:txBody>
          <a:bodyPr/>
          <a:lstStyle/>
          <a:p>
            <a:pPr marL="285750" indent="-285750">
              <a:buFont typeface="Wingdings" panose="05000000000000000000" pitchFamily="2" charset="2"/>
              <a:buChar char="v"/>
            </a:pPr>
            <a:r>
              <a:rPr lang="en-US" dirty="0"/>
              <a:t>Introduction to the project </a:t>
            </a:r>
          </a:p>
        </p:txBody>
      </p:sp>
      <p:sp>
        <p:nvSpPr>
          <p:cNvPr id="33" name="Text Placeholder 32">
            <a:extLst>
              <a:ext uri="{FF2B5EF4-FFF2-40B4-BE49-F238E27FC236}">
                <a16:creationId xmlns="" xmlns:a16="http://schemas.microsoft.com/office/drawing/2014/main" id="{F23411C8-1DB7-46A1-A6DC-41EACD30ED57}"/>
              </a:ext>
            </a:extLst>
          </p:cNvPr>
          <p:cNvSpPr>
            <a:spLocks noGrp="1"/>
          </p:cNvSpPr>
          <p:nvPr>
            <p:ph type="body" sz="quarter" idx="15"/>
          </p:nvPr>
        </p:nvSpPr>
        <p:spPr>
          <a:xfrm>
            <a:off x="4295784" y="4312472"/>
            <a:ext cx="3942402" cy="536023"/>
          </a:xfrm>
        </p:spPr>
        <p:txBody>
          <a:bodyPr/>
          <a:lstStyle/>
          <a:p>
            <a:pPr marL="285750" indent="-285750">
              <a:buFont typeface="Wingdings" panose="05000000000000000000" pitchFamily="2" charset="2"/>
              <a:buChar char="v"/>
            </a:pPr>
            <a:r>
              <a:rPr lang="en-US" dirty="0"/>
              <a:t>Features</a:t>
            </a:r>
          </a:p>
        </p:txBody>
      </p:sp>
      <p:sp>
        <p:nvSpPr>
          <p:cNvPr id="11" name="Text Placeholder 10">
            <a:extLst>
              <a:ext uri="{FF2B5EF4-FFF2-40B4-BE49-F238E27FC236}">
                <a16:creationId xmlns="" xmlns:a16="http://schemas.microsoft.com/office/drawing/2014/main" id="{47B21F6A-5FD9-417C-9575-4DBC3185FD87}"/>
              </a:ext>
            </a:extLst>
          </p:cNvPr>
          <p:cNvSpPr>
            <a:spLocks noGrp="1"/>
          </p:cNvSpPr>
          <p:nvPr>
            <p:ph type="body" sz="quarter" idx="16"/>
          </p:nvPr>
        </p:nvSpPr>
        <p:spPr>
          <a:xfrm>
            <a:off x="4295784" y="3602704"/>
            <a:ext cx="4294206" cy="332747"/>
          </a:xfrm>
        </p:spPr>
        <p:txBody>
          <a:bodyPr/>
          <a:lstStyle/>
          <a:p>
            <a:pPr marL="285750" indent="-285750">
              <a:buFont typeface="Wingdings" panose="05000000000000000000" pitchFamily="2" charset="2"/>
              <a:buChar char="v"/>
            </a:pPr>
            <a:r>
              <a:rPr lang="en-US" dirty="0"/>
              <a:t>Development Tools</a:t>
            </a:r>
          </a:p>
        </p:txBody>
      </p:sp>
      <p:sp>
        <p:nvSpPr>
          <p:cNvPr id="3" name="TextBox 2">
            <a:extLst>
              <a:ext uri="{FF2B5EF4-FFF2-40B4-BE49-F238E27FC236}">
                <a16:creationId xmlns="" xmlns:a16="http://schemas.microsoft.com/office/drawing/2014/main" id="{34D9C65D-E404-40E2-A7D0-175727BA58BB}"/>
              </a:ext>
            </a:extLst>
          </p:cNvPr>
          <p:cNvSpPr txBox="1"/>
          <p:nvPr/>
        </p:nvSpPr>
        <p:spPr>
          <a:xfrm>
            <a:off x="4295784" y="1608555"/>
            <a:ext cx="1454950" cy="369332"/>
          </a:xfrm>
          <a:prstGeom prst="rect">
            <a:avLst/>
          </a:prstGeom>
          <a:noFill/>
        </p:spPr>
        <p:txBody>
          <a:bodyPr wrap="none" rtlCol="0">
            <a:spAutoFit/>
          </a:bodyPr>
          <a:lstStyle/>
          <a:p>
            <a:pPr marL="285750" indent="-285750">
              <a:buFont typeface="Wingdings" panose="05000000000000000000" pitchFamily="2" charset="2"/>
              <a:buChar char="v"/>
            </a:pPr>
            <a:r>
              <a:rPr lang="en-US" sz="1600" dirty="0">
                <a:solidFill>
                  <a:schemeClr val="tx2">
                    <a:lumMod val="95000"/>
                    <a:lumOff val="5000"/>
                  </a:schemeClr>
                </a:solidFill>
              </a:rPr>
              <a:t>Technology</a:t>
            </a:r>
            <a:r>
              <a:rPr lang="en-US" dirty="0"/>
              <a:t> </a:t>
            </a:r>
            <a:endParaRPr lang="en-IN" dirty="0"/>
          </a:p>
        </p:txBody>
      </p:sp>
      <p:sp>
        <p:nvSpPr>
          <p:cNvPr id="5" name="TextBox 4">
            <a:extLst>
              <a:ext uri="{FF2B5EF4-FFF2-40B4-BE49-F238E27FC236}">
                <a16:creationId xmlns="" xmlns:a16="http://schemas.microsoft.com/office/drawing/2014/main" id="{0D80D327-EF84-4472-B99A-68443DAEFD7D}"/>
              </a:ext>
            </a:extLst>
          </p:cNvPr>
          <p:cNvSpPr txBox="1"/>
          <p:nvPr/>
        </p:nvSpPr>
        <p:spPr>
          <a:xfrm>
            <a:off x="4305496" y="6099627"/>
            <a:ext cx="1296509" cy="338554"/>
          </a:xfrm>
          <a:prstGeom prst="rect">
            <a:avLst/>
          </a:prstGeom>
          <a:noFill/>
        </p:spPr>
        <p:txBody>
          <a:bodyPr wrap="none" rtlCol="0">
            <a:spAutoFit/>
          </a:bodyPr>
          <a:lstStyle/>
          <a:p>
            <a:pPr marL="285750" indent="-285750">
              <a:buFont typeface="Wingdings" panose="05000000000000000000" pitchFamily="2" charset="2"/>
              <a:buChar char="v"/>
            </a:pPr>
            <a:r>
              <a:rPr lang="en-US" sz="1600" dirty="0">
                <a:solidFill>
                  <a:schemeClr val="tx2">
                    <a:lumMod val="95000"/>
                    <a:lumOff val="5000"/>
                  </a:schemeClr>
                </a:solidFill>
              </a:rPr>
              <a:t>Reference</a:t>
            </a:r>
            <a:endParaRPr lang="en-IN" sz="1600" dirty="0">
              <a:solidFill>
                <a:schemeClr val="tx2">
                  <a:lumMod val="95000"/>
                  <a:lumOff val="5000"/>
                </a:schemeClr>
              </a:solidFill>
            </a:endParaRPr>
          </a:p>
        </p:txBody>
      </p:sp>
      <p:sp>
        <p:nvSpPr>
          <p:cNvPr id="2" name="TextBox 1">
            <a:extLst>
              <a:ext uri="{FF2B5EF4-FFF2-40B4-BE49-F238E27FC236}">
                <a16:creationId xmlns="" xmlns:a16="http://schemas.microsoft.com/office/drawing/2014/main" id="{DA7F6856-5A12-4998-9073-5DCAF6906E16}"/>
              </a:ext>
            </a:extLst>
          </p:cNvPr>
          <p:cNvSpPr txBox="1"/>
          <p:nvPr/>
        </p:nvSpPr>
        <p:spPr>
          <a:xfrm>
            <a:off x="4295784" y="2718695"/>
            <a:ext cx="3177745"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solidFill>
                  <a:schemeClr val="tx2">
                    <a:lumMod val="95000"/>
                    <a:lumOff val="5000"/>
                  </a:schemeClr>
                </a:solidFill>
              </a:rPr>
              <a:t>JavaScript</a:t>
            </a:r>
            <a:endParaRPr lang="en-IN" sz="1600" dirty="0"/>
          </a:p>
        </p:txBody>
      </p:sp>
      <p:sp>
        <p:nvSpPr>
          <p:cNvPr id="4" name="TextBox 3">
            <a:extLst>
              <a:ext uri="{FF2B5EF4-FFF2-40B4-BE49-F238E27FC236}">
                <a16:creationId xmlns="" xmlns:a16="http://schemas.microsoft.com/office/drawing/2014/main" id="{CF932628-D33C-41FC-85D4-40F0570268F7}"/>
              </a:ext>
            </a:extLst>
          </p:cNvPr>
          <p:cNvSpPr txBox="1"/>
          <p:nvPr/>
        </p:nvSpPr>
        <p:spPr>
          <a:xfrm>
            <a:off x="4315255" y="4741268"/>
            <a:ext cx="2302618"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chemeClr val="tx2">
                    <a:lumMod val="95000"/>
                    <a:lumOff val="5000"/>
                  </a:schemeClr>
                </a:solidFill>
              </a:rPr>
              <a:t>E-R</a:t>
            </a:r>
            <a:r>
              <a:rPr lang="en-US" sz="1600" dirty="0"/>
              <a:t> </a:t>
            </a:r>
            <a:r>
              <a:rPr lang="en-US" sz="1600" dirty="0">
                <a:solidFill>
                  <a:schemeClr val="tx2">
                    <a:lumMod val="95000"/>
                    <a:lumOff val="5000"/>
                  </a:schemeClr>
                </a:solidFill>
              </a:rPr>
              <a:t>Diagram</a:t>
            </a:r>
            <a:endParaRPr lang="en-IN" sz="1600" dirty="0">
              <a:solidFill>
                <a:schemeClr val="tx2">
                  <a:lumMod val="95000"/>
                  <a:lumOff val="5000"/>
                </a:schemeClr>
              </a:solidFill>
            </a:endParaRPr>
          </a:p>
        </p:txBody>
      </p:sp>
      <p:sp>
        <p:nvSpPr>
          <p:cNvPr id="6" name="TextBox 5">
            <a:extLst>
              <a:ext uri="{FF2B5EF4-FFF2-40B4-BE49-F238E27FC236}">
                <a16:creationId xmlns="" xmlns:a16="http://schemas.microsoft.com/office/drawing/2014/main" id="{60DF6316-2FCD-44D2-AB22-951EFA688666}"/>
              </a:ext>
            </a:extLst>
          </p:cNvPr>
          <p:cNvSpPr txBox="1"/>
          <p:nvPr/>
        </p:nvSpPr>
        <p:spPr>
          <a:xfrm>
            <a:off x="4305496" y="5232711"/>
            <a:ext cx="2312377"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chemeClr val="tx2">
                    <a:lumMod val="95000"/>
                    <a:lumOff val="5000"/>
                  </a:schemeClr>
                </a:solidFill>
              </a:rPr>
              <a:t>Data</a:t>
            </a:r>
            <a:r>
              <a:rPr lang="en-US" sz="1600" dirty="0"/>
              <a:t> </a:t>
            </a:r>
            <a:r>
              <a:rPr lang="en-US" sz="1600" dirty="0">
                <a:solidFill>
                  <a:schemeClr val="tx2">
                    <a:lumMod val="95000"/>
                    <a:lumOff val="5000"/>
                  </a:schemeClr>
                </a:solidFill>
              </a:rPr>
              <a:t>Flow</a:t>
            </a:r>
            <a:r>
              <a:rPr lang="en-US" sz="1600" dirty="0"/>
              <a:t> Diagram</a:t>
            </a:r>
            <a:endParaRPr lang="en-IN" sz="1600" dirty="0"/>
          </a:p>
        </p:txBody>
      </p:sp>
      <p:sp>
        <p:nvSpPr>
          <p:cNvPr id="7" name="TextBox 6">
            <a:extLst>
              <a:ext uri="{FF2B5EF4-FFF2-40B4-BE49-F238E27FC236}">
                <a16:creationId xmlns="" xmlns:a16="http://schemas.microsoft.com/office/drawing/2014/main" id="{4B7F56E0-4679-450A-881B-03912E6CF2C7}"/>
              </a:ext>
            </a:extLst>
          </p:cNvPr>
          <p:cNvSpPr txBox="1"/>
          <p:nvPr/>
        </p:nvSpPr>
        <p:spPr>
          <a:xfrm>
            <a:off x="4305496" y="5666169"/>
            <a:ext cx="3942402"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chemeClr val="tx2">
                    <a:lumMod val="95000"/>
                    <a:lumOff val="5000"/>
                  </a:schemeClr>
                </a:solidFill>
              </a:rPr>
              <a:t>Snapshot</a:t>
            </a:r>
            <a:r>
              <a:rPr lang="en-US" sz="1600" dirty="0"/>
              <a:t> of developed application</a:t>
            </a:r>
            <a:endParaRPr lang="en-IN" sz="1600" dirty="0"/>
          </a:p>
        </p:txBody>
      </p:sp>
      <p:sp>
        <p:nvSpPr>
          <p:cNvPr id="8" name="TextBox 7">
            <a:extLst>
              <a:ext uri="{FF2B5EF4-FFF2-40B4-BE49-F238E27FC236}">
                <a16:creationId xmlns="" xmlns:a16="http://schemas.microsoft.com/office/drawing/2014/main" id="{E8B39894-961A-4300-A882-93E92EAF8334}"/>
              </a:ext>
            </a:extLst>
          </p:cNvPr>
          <p:cNvSpPr txBox="1"/>
          <p:nvPr/>
        </p:nvSpPr>
        <p:spPr>
          <a:xfrm>
            <a:off x="4305496" y="2034851"/>
            <a:ext cx="2634081"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solidFill>
                  <a:schemeClr val="tx2">
                    <a:lumMod val="95000"/>
                    <a:lumOff val="5000"/>
                  </a:schemeClr>
                </a:solidFill>
              </a:rPr>
              <a:t>HTML</a:t>
            </a:r>
            <a:endParaRPr lang="en-IN" sz="1600" dirty="0">
              <a:solidFill>
                <a:schemeClr val="tx2">
                  <a:lumMod val="95000"/>
                  <a:lumOff val="5000"/>
                </a:schemeClr>
              </a:solidFill>
            </a:endParaRPr>
          </a:p>
        </p:txBody>
      </p:sp>
      <p:sp>
        <p:nvSpPr>
          <p:cNvPr id="9" name="TextBox 8">
            <a:extLst>
              <a:ext uri="{FF2B5EF4-FFF2-40B4-BE49-F238E27FC236}">
                <a16:creationId xmlns="" xmlns:a16="http://schemas.microsoft.com/office/drawing/2014/main" id="{D9A3E66A-AA02-4731-9A0C-A8D42CE325D0}"/>
              </a:ext>
            </a:extLst>
          </p:cNvPr>
          <p:cNvSpPr txBox="1"/>
          <p:nvPr/>
        </p:nvSpPr>
        <p:spPr>
          <a:xfrm>
            <a:off x="4295784" y="2397018"/>
            <a:ext cx="2723745"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chemeClr val="tx2">
                    <a:lumMod val="95000"/>
                    <a:lumOff val="5000"/>
                  </a:schemeClr>
                </a:solidFill>
              </a:rPr>
              <a:t>Introduction</a:t>
            </a:r>
            <a:r>
              <a:rPr lang="en-US" sz="1600" dirty="0"/>
              <a:t> to </a:t>
            </a:r>
            <a:r>
              <a:rPr lang="en-US" sz="1600" dirty="0" smtClean="0"/>
              <a:t>CSS</a:t>
            </a:r>
            <a:endParaRPr lang="en-IN" sz="1600" dirty="0"/>
          </a:p>
        </p:txBody>
      </p:sp>
      <p:sp>
        <p:nvSpPr>
          <p:cNvPr id="13" name="TextBox 12">
            <a:extLst>
              <a:ext uri="{FF2B5EF4-FFF2-40B4-BE49-F238E27FC236}">
                <a16:creationId xmlns="" xmlns:a16="http://schemas.microsoft.com/office/drawing/2014/main" id="{988D223C-4031-4EB9-9858-8D38852108CB}"/>
              </a:ext>
            </a:extLst>
          </p:cNvPr>
          <p:cNvSpPr txBox="1"/>
          <p:nvPr/>
        </p:nvSpPr>
        <p:spPr>
          <a:xfrm>
            <a:off x="4295784" y="3160453"/>
            <a:ext cx="2544806"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t>Introduction to PHP</a:t>
            </a:r>
            <a:endParaRPr lang="en-IN" sz="1600" dirty="0"/>
          </a:p>
        </p:txBody>
      </p:sp>
      <p:sp>
        <p:nvSpPr>
          <p:cNvPr id="14" name="TextBox 13">
            <a:extLst>
              <a:ext uri="{FF2B5EF4-FFF2-40B4-BE49-F238E27FC236}">
                <a16:creationId xmlns="" xmlns:a16="http://schemas.microsoft.com/office/drawing/2014/main" id="{7E90E847-91BE-46AE-B02B-0A5D8F4CBE1F}"/>
              </a:ext>
            </a:extLst>
          </p:cNvPr>
          <p:cNvSpPr txBox="1"/>
          <p:nvPr/>
        </p:nvSpPr>
        <p:spPr>
          <a:xfrm>
            <a:off x="4295784" y="3935451"/>
            <a:ext cx="2461028"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err="1" smtClean="0"/>
              <a:t>PhpMyAdmin</a:t>
            </a:r>
            <a:endParaRPr lang="en-IN" sz="1600" dirty="0"/>
          </a:p>
        </p:txBody>
      </p:sp>
      <p:sp>
        <p:nvSpPr>
          <p:cNvPr id="19" name="TextBox 18"/>
          <p:cNvSpPr txBox="1"/>
          <p:nvPr/>
        </p:nvSpPr>
        <p:spPr>
          <a:xfrm>
            <a:off x="4295784" y="1270001"/>
            <a:ext cx="3197216" cy="338554"/>
          </a:xfrm>
          <a:prstGeom prst="rect">
            <a:avLst/>
          </a:prstGeom>
          <a:noFill/>
        </p:spPr>
        <p:txBody>
          <a:bodyPr wrap="square" rtlCol="0">
            <a:spAutoFit/>
          </a:bodyPr>
          <a:lstStyle/>
          <a:p>
            <a:pPr>
              <a:buFont typeface="Wingdings" pitchFamily="2" charset="2"/>
              <a:buChar char="v"/>
            </a:pPr>
            <a:r>
              <a:rPr lang="en-US" sz="1600" dirty="0" smtClean="0"/>
              <a:t>   Software Model Adopted</a:t>
            </a:r>
            <a:endParaRPr lang="en-US" sz="1600" dirty="0"/>
          </a:p>
        </p:txBody>
      </p:sp>
      <p:pic>
        <p:nvPicPr>
          <p:cNvPr id="25" name="Picture Placeholder 24" descr="agenda-agenda-clipboard-flat-design-101328553.jpg"/>
          <p:cNvPicPr>
            <a:picLocks noGrp="1" noChangeAspect="1"/>
          </p:cNvPicPr>
          <p:nvPr>
            <p:ph type="pic" sz="quarter" idx="12"/>
          </p:nvPr>
        </p:nvPicPr>
        <p:blipFill>
          <a:blip r:embed="rId2"/>
          <a:srcRect l="16004" r="16004"/>
          <a:stretch>
            <a:fillRect/>
          </a:stretch>
        </p:blipFill>
        <p:spPr/>
      </p:pic>
    </p:spTree>
    <p:extLst>
      <p:ext uri="{BB962C8B-B14F-4D97-AF65-F5344CB8AC3E}">
        <p14:creationId xmlns:p14="http://schemas.microsoft.com/office/powerpoint/2010/main" val="213011558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488C4"/>
            </a:gs>
            <a:gs pos="53000">
              <a:srgbClr val="D4DEFF"/>
            </a:gs>
            <a:gs pos="83000">
              <a:srgbClr val="D4DEFF"/>
            </a:gs>
            <a:gs pos="100000">
              <a:srgbClr val="96AB94"/>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Verification</a:t>
            </a:r>
            <a:endParaRPr lang="en-US" dirty="0"/>
          </a:p>
        </p:txBody>
      </p:sp>
      <p:sp>
        <p:nvSpPr>
          <p:cNvPr id="3" name="Text Placeholder 2"/>
          <p:cNvSpPr>
            <a:spLocks noGrp="1"/>
          </p:cNvSpPr>
          <p:nvPr>
            <p:ph type="body" sz="quarter" idx="11"/>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After registration email verification Is needed…</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8" name="Minus 7"/>
          <p:cNvSpPr/>
          <p:nvPr/>
        </p:nvSpPr>
        <p:spPr>
          <a:xfrm>
            <a:off x="0" y="2182017"/>
            <a:ext cx="6159500" cy="453225"/>
          </a:xfrm>
          <a:prstGeom prst="mathMin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9" name="image9.png"/>
          <p:cNvPicPr/>
          <p:nvPr/>
        </p:nvPicPr>
        <p:blipFill>
          <a:blip r:embed="rId2"/>
          <a:srcRect/>
          <a:stretch>
            <a:fillRect/>
          </a:stretch>
        </p:blipFill>
        <p:spPr>
          <a:xfrm>
            <a:off x="5605462" y="159025"/>
            <a:ext cx="3328092" cy="3856383"/>
          </a:xfrm>
          <a:prstGeom prst="rect">
            <a:avLst/>
          </a:prstGeom>
          <a:ln>
            <a:noFill/>
          </a:ln>
          <a:effectLst>
            <a:softEdge rad="112500"/>
          </a:effectLst>
        </p:spPr>
      </p:pic>
      <p:pic>
        <p:nvPicPr>
          <p:cNvPr id="11" name="image8.png"/>
          <p:cNvPicPr/>
          <p:nvPr/>
        </p:nvPicPr>
        <p:blipFill>
          <a:blip r:embed="rId3"/>
          <a:srcRect/>
          <a:stretch>
            <a:fillRect/>
          </a:stretch>
        </p:blipFill>
        <p:spPr>
          <a:xfrm>
            <a:off x="6264172" y="4765955"/>
            <a:ext cx="5338763" cy="1352550"/>
          </a:xfrm>
          <a:prstGeom prst="rect">
            <a:avLst/>
          </a:prstGeom>
          <a:ln>
            <a:noFill/>
          </a:ln>
          <a:effectLst>
            <a:softEdge rad="112500"/>
          </a:effectLst>
        </p:spPr>
      </p:pic>
      <p:pic>
        <p:nvPicPr>
          <p:cNvPr id="12" name="image12.png"/>
          <p:cNvPicPr/>
          <p:nvPr/>
        </p:nvPicPr>
        <p:blipFill>
          <a:blip r:embed="rId4"/>
          <a:srcRect/>
          <a:stretch>
            <a:fillRect/>
          </a:stretch>
        </p:blipFill>
        <p:spPr>
          <a:xfrm>
            <a:off x="8933554" y="159026"/>
            <a:ext cx="3258446" cy="3856382"/>
          </a:xfrm>
          <a:prstGeom prst="rect">
            <a:avLst/>
          </a:prstGeom>
          <a:ln>
            <a:noFill/>
          </a:ln>
          <a:effectLst>
            <a:softEdge rad="112500"/>
          </a:effectLst>
        </p:spPr>
      </p:pic>
      <p:sp>
        <p:nvSpPr>
          <p:cNvPr id="13" name="TextBox 12"/>
          <p:cNvSpPr txBox="1"/>
          <p:nvPr/>
        </p:nvSpPr>
        <p:spPr>
          <a:xfrm>
            <a:off x="5764488" y="4015408"/>
            <a:ext cx="2902434" cy="27699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1200" b="1" dirty="0" smtClean="0">
                <a:solidFill>
                  <a:schemeClr val="bg1"/>
                </a:solidFill>
              </a:rPr>
              <a:t>Get the message to check your email</a:t>
            </a:r>
            <a:endParaRPr lang="en-US" sz="1200" dirty="0" smtClean="0"/>
          </a:p>
        </p:txBody>
      </p:sp>
      <p:sp>
        <p:nvSpPr>
          <p:cNvPr id="14" name="TextBox 13"/>
          <p:cNvSpPr txBox="1"/>
          <p:nvPr/>
        </p:nvSpPr>
        <p:spPr>
          <a:xfrm>
            <a:off x="9097410" y="4029308"/>
            <a:ext cx="2902434" cy="27699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lvl="0" algn="ctr"/>
            <a:r>
              <a:rPr lang="en-US" sz="1200" b="1" dirty="0" smtClean="0"/>
              <a:t>Successfully Activation</a:t>
            </a:r>
            <a:endParaRPr lang="en-US" sz="1200" dirty="0"/>
          </a:p>
        </p:txBody>
      </p:sp>
      <p:sp>
        <p:nvSpPr>
          <p:cNvPr id="15" name="TextBox 14"/>
          <p:cNvSpPr txBox="1"/>
          <p:nvPr/>
        </p:nvSpPr>
        <p:spPr>
          <a:xfrm>
            <a:off x="7646193" y="6063950"/>
            <a:ext cx="290243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1200" dirty="0" smtClean="0"/>
              <a:t> </a:t>
            </a:r>
          </a:p>
          <a:p>
            <a:pPr lvl="0"/>
            <a:r>
              <a:rPr lang="en-US" sz="1200" b="1" dirty="0" smtClean="0"/>
              <a:t>Message in mail</a:t>
            </a:r>
            <a:endParaRPr lang="en-US" sz="1200"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rgbClr val="8488C4"/>
            </a:gs>
            <a:gs pos="53000">
              <a:srgbClr val="D4DEFF"/>
            </a:gs>
            <a:gs pos="83000">
              <a:srgbClr val="D4DEFF"/>
            </a:gs>
            <a:gs pos="100000">
              <a:srgbClr val="96AB94"/>
            </a:gs>
          </a:gsLst>
          <a:lin ang="5400000" scaled="0"/>
        </a:gradFill>
        <a:effectLst/>
      </p:bgPr>
    </p:bg>
    <p:spTree>
      <p:nvGrpSpPr>
        <p:cNvPr id="1" name=""/>
        <p:cNvGrpSpPr/>
        <p:nvPr/>
      </p:nvGrpSpPr>
      <p:grpSpPr>
        <a:xfrm>
          <a:off x="0" y="0"/>
          <a:ext cx="0" cy="0"/>
          <a:chOff x="0" y="0"/>
          <a:chExt cx="0" cy="0"/>
        </a:xfrm>
      </p:grpSpPr>
      <p:pic>
        <p:nvPicPr>
          <p:cNvPr id="5" name="Picture Placeholder 4" descr="scrnli_7_6_2021_2-04-22 PM.png"/>
          <p:cNvPicPr>
            <a:picLocks noGrp="1" noChangeAspect="1"/>
          </p:cNvPicPr>
          <p:nvPr>
            <p:ph type="pic" sz="quarter" idx="10"/>
          </p:nvPr>
        </p:nvPicPr>
        <p:blipFill>
          <a:blip r:embed="rId2"/>
          <a:srcRect l="447" r="447"/>
          <a:stretch>
            <a:fillRect/>
          </a:stretch>
        </p:blipFill>
        <p:spPr/>
      </p:pic>
      <p:sp>
        <p:nvSpPr>
          <p:cNvPr id="3" name="Title 2"/>
          <p:cNvSpPr>
            <a:spLocks noGrp="1"/>
          </p:cNvSpPr>
          <p:nvPr>
            <p:ph type="title"/>
          </p:nvPr>
        </p:nvSpPr>
        <p:spPr/>
        <p:txBody>
          <a:bodyPr/>
          <a:lstStyle/>
          <a:p>
            <a:r>
              <a:rPr lang="en-US" dirty="0" smtClean="0">
                <a:solidFill>
                  <a:schemeClr val="tx1"/>
                </a:solidFill>
              </a:rPr>
              <a:t>Home Page View</a:t>
            </a:r>
            <a:endParaRPr lang="en-US" dirty="0">
              <a:solidFill>
                <a:schemeClr val="tx1"/>
              </a:solidFill>
            </a:endParaRPr>
          </a:p>
        </p:txBody>
      </p:sp>
      <p:sp>
        <p:nvSpPr>
          <p:cNvPr id="4" name="Text Placeholder 3"/>
          <p:cNvSpPr>
            <a:spLocks noGrp="1"/>
          </p:cNvSpPr>
          <p:nvPr>
            <p:ph type="body" sz="quarter" idx="15"/>
          </p:nvPr>
        </p:nvSpPr>
        <p:spPr/>
        <p:txBody>
          <a:bodyPr>
            <a:normAutofit fontScale="70000" lnSpcReduction="20000"/>
          </a:bodyPr>
          <a:lstStyle/>
          <a:p>
            <a:r>
              <a:rPr lang="en-US" dirty="0" smtClean="0">
                <a:solidFill>
                  <a:schemeClr val="tx1"/>
                </a:solidFill>
              </a:rPr>
              <a:t>After successful log in home page will appear..</a:t>
            </a: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rgbClr val="8488C4"/>
            </a:gs>
            <a:gs pos="53000">
              <a:srgbClr val="D4DEFF"/>
            </a:gs>
            <a:gs pos="83000">
              <a:srgbClr val="D4DEFF"/>
            </a:gs>
            <a:gs pos="100000">
              <a:srgbClr val="96AB94"/>
            </a:gs>
          </a:gsLst>
          <a:lin ang="5400000" scaled="0"/>
        </a:gradFill>
        <a:effectLst/>
      </p:bgPr>
    </p:bg>
    <p:spTree>
      <p:nvGrpSpPr>
        <p:cNvPr id="1" name=""/>
        <p:cNvGrpSpPr/>
        <p:nvPr/>
      </p:nvGrpSpPr>
      <p:grpSpPr>
        <a:xfrm>
          <a:off x="0" y="0"/>
          <a:ext cx="0" cy="0"/>
          <a:chOff x="0" y="0"/>
          <a:chExt cx="0" cy="0"/>
        </a:xfrm>
      </p:grpSpPr>
      <p:pic>
        <p:nvPicPr>
          <p:cNvPr id="5" name="Picture Placeholder 4" descr="scrnli_7_6_2021_2-05-48 PM.png"/>
          <p:cNvPicPr>
            <a:picLocks noGrp="1" noChangeAspect="1"/>
          </p:cNvPicPr>
          <p:nvPr>
            <p:ph type="pic" sz="quarter" idx="10"/>
          </p:nvPr>
        </p:nvPicPr>
        <p:blipFill>
          <a:blip r:embed="rId2"/>
          <a:srcRect t="7879" b="7879"/>
          <a:stretch>
            <a:fillRect/>
          </a:stretch>
        </p:blipFill>
        <p:spPr>
          <a:xfrm>
            <a:off x="5295900" y="308763"/>
            <a:ext cx="6896100" cy="6549237"/>
          </a:xfrm>
        </p:spPr>
      </p:pic>
      <p:sp>
        <p:nvSpPr>
          <p:cNvPr id="3" name="Title 2"/>
          <p:cNvSpPr>
            <a:spLocks noGrp="1"/>
          </p:cNvSpPr>
          <p:nvPr>
            <p:ph type="title"/>
          </p:nvPr>
        </p:nvSpPr>
        <p:spPr/>
        <p:txBody>
          <a:bodyPr/>
          <a:lstStyle/>
          <a:p>
            <a:r>
              <a:rPr lang="en-US" dirty="0" smtClean="0">
                <a:solidFill>
                  <a:schemeClr val="tx1"/>
                </a:solidFill>
              </a:rPr>
              <a:t>About Us page</a:t>
            </a:r>
            <a:endParaRPr lang="en-US" dirty="0">
              <a:solidFill>
                <a:schemeClr val="tx1"/>
              </a:solidFill>
            </a:endParaRPr>
          </a:p>
        </p:txBody>
      </p:sp>
      <p:sp>
        <p:nvSpPr>
          <p:cNvPr id="4" name="Text Placeholder 3"/>
          <p:cNvSpPr>
            <a:spLocks noGrp="1"/>
          </p:cNvSpPr>
          <p:nvPr>
            <p:ph type="body" sz="quarter" idx="15"/>
          </p:nvPr>
        </p:nvSpPr>
        <p:spPr>
          <a:xfrm>
            <a:off x="5931605" y="6858000"/>
            <a:ext cx="280810" cy="169275"/>
          </a:xfrm>
        </p:spPr>
        <p:txBody>
          <a:bodyPr>
            <a:normAutofit fontScale="40000" lnSpcReduction="20000"/>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rgbClr val="8488C4"/>
            </a:gs>
            <a:gs pos="53000">
              <a:srgbClr val="D4DEFF"/>
            </a:gs>
            <a:gs pos="83000">
              <a:srgbClr val="D4DEFF"/>
            </a:gs>
            <a:gs pos="100000">
              <a:srgbClr val="96AB94"/>
            </a:gs>
          </a:gsLst>
          <a:lin ang="5400000" scaled="0"/>
        </a:gradFill>
        <a:effectLst/>
      </p:bgPr>
    </p:bg>
    <p:spTree>
      <p:nvGrpSpPr>
        <p:cNvPr id="1" name=""/>
        <p:cNvGrpSpPr/>
        <p:nvPr/>
      </p:nvGrpSpPr>
      <p:grpSpPr>
        <a:xfrm>
          <a:off x="0" y="0"/>
          <a:ext cx="0" cy="0"/>
          <a:chOff x="0" y="0"/>
          <a:chExt cx="0" cy="0"/>
        </a:xfrm>
      </p:grpSpPr>
      <p:pic>
        <p:nvPicPr>
          <p:cNvPr id="5" name="Picture Placeholder 4" descr="scrnli_7_6_2021_2-06-09 PM.png"/>
          <p:cNvPicPr>
            <a:picLocks noGrp="1" noChangeAspect="1"/>
          </p:cNvPicPr>
          <p:nvPr>
            <p:ph type="pic" sz="quarter" idx="10"/>
          </p:nvPr>
        </p:nvPicPr>
        <p:blipFill>
          <a:blip r:embed="rId2"/>
          <a:srcRect t="2771" b="2771"/>
          <a:stretch>
            <a:fillRect/>
          </a:stretch>
        </p:blipFill>
        <p:spPr/>
      </p:pic>
      <p:sp>
        <p:nvSpPr>
          <p:cNvPr id="3" name="Title 2"/>
          <p:cNvSpPr>
            <a:spLocks noGrp="1"/>
          </p:cNvSpPr>
          <p:nvPr>
            <p:ph type="title"/>
          </p:nvPr>
        </p:nvSpPr>
        <p:spPr>
          <a:xfrm>
            <a:off x="381000" y="2040520"/>
            <a:ext cx="4538134" cy="1818655"/>
          </a:xfrm>
        </p:spPr>
        <p:txBody>
          <a:bodyPr/>
          <a:lstStyle/>
          <a:p>
            <a:r>
              <a:rPr lang="en-US" dirty="0" smtClean="0">
                <a:solidFill>
                  <a:schemeClr val="tx1"/>
                </a:solidFill>
              </a:rPr>
              <a:t>Menu-Categories Page</a:t>
            </a:r>
            <a:endParaRPr lang="en-US" dirty="0">
              <a:solidFill>
                <a:schemeClr val="tx1"/>
              </a:solidFill>
            </a:endParaRPr>
          </a:p>
        </p:txBody>
      </p:sp>
      <p:sp>
        <p:nvSpPr>
          <p:cNvPr id="4" name="Text Placeholder 3"/>
          <p:cNvSpPr>
            <a:spLocks noGrp="1"/>
          </p:cNvSpPr>
          <p:nvPr>
            <p:ph type="body" sz="quarter" idx="15"/>
          </p:nvPr>
        </p:nvSpPr>
        <p:spPr/>
        <p:txBody>
          <a:bodyPr>
            <a:normAutofit fontScale="70000" lnSpcReduction="20000"/>
          </a:bodyPr>
          <a:lstStyle/>
          <a:p>
            <a:r>
              <a:rPr lang="en-US" dirty="0" smtClean="0">
                <a:solidFill>
                  <a:schemeClr val="tx1"/>
                </a:solidFill>
              </a:rPr>
              <a:t>From here customer can see all dishes with its price…</a:t>
            </a: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rgbClr val="8488C4"/>
            </a:gs>
            <a:gs pos="53000">
              <a:srgbClr val="D4DEFF"/>
            </a:gs>
            <a:gs pos="83000">
              <a:srgbClr val="D4DEFF"/>
            </a:gs>
            <a:gs pos="100000">
              <a:srgbClr val="96AB94"/>
            </a:gs>
          </a:gsLst>
          <a:lin ang="5400000" scaled="0"/>
        </a:gradFill>
        <a:effectLst/>
      </p:bgPr>
    </p:bg>
    <p:spTree>
      <p:nvGrpSpPr>
        <p:cNvPr id="1" name=""/>
        <p:cNvGrpSpPr/>
        <p:nvPr/>
      </p:nvGrpSpPr>
      <p:grpSpPr>
        <a:xfrm>
          <a:off x="0" y="0"/>
          <a:ext cx="0" cy="0"/>
          <a:chOff x="0" y="0"/>
          <a:chExt cx="0" cy="0"/>
        </a:xfrm>
      </p:grpSpPr>
      <p:pic>
        <p:nvPicPr>
          <p:cNvPr id="5" name="Picture Placeholder 4" descr="scrnli_7_6_2021_2-05-21 PM.png"/>
          <p:cNvPicPr>
            <a:picLocks noGrp="1" noChangeAspect="1"/>
          </p:cNvPicPr>
          <p:nvPr>
            <p:ph type="pic" sz="quarter" idx="10"/>
          </p:nvPr>
        </p:nvPicPr>
        <p:blipFill>
          <a:blip r:embed="rId2"/>
          <a:srcRect t="721" b="721"/>
          <a:stretch>
            <a:fillRect/>
          </a:stretch>
        </p:blipFill>
        <p:spPr/>
      </p:pic>
      <p:sp>
        <p:nvSpPr>
          <p:cNvPr id="3" name="Title 2"/>
          <p:cNvSpPr>
            <a:spLocks noGrp="1"/>
          </p:cNvSpPr>
          <p:nvPr>
            <p:ph type="title"/>
          </p:nvPr>
        </p:nvSpPr>
        <p:spPr>
          <a:xfrm>
            <a:off x="355599" y="2040520"/>
            <a:ext cx="4940299" cy="1818655"/>
          </a:xfrm>
        </p:spPr>
        <p:txBody>
          <a:bodyPr/>
          <a:lstStyle/>
          <a:p>
            <a:r>
              <a:rPr lang="en-US" dirty="0" smtClean="0">
                <a:solidFill>
                  <a:schemeClr val="tx1"/>
                </a:solidFill>
              </a:rPr>
              <a:t>Table-Reservation page</a:t>
            </a:r>
            <a:endParaRPr lang="en-US" dirty="0">
              <a:solidFill>
                <a:schemeClr val="tx1"/>
              </a:solidFill>
            </a:endParaRPr>
          </a:p>
        </p:txBody>
      </p:sp>
      <p:sp>
        <p:nvSpPr>
          <p:cNvPr id="4" name="Text Placeholder 3"/>
          <p:cNvSpPr>
            <a:spLocks noGrp="1"/>
          </p:cNvSpPr>
          <p:nvPr>
            <p:ph type="body" sz="quarter" idx="15"/>
          </p:nvPr>
        </p:nvSpPr>
        <p:spPr/>
        <p:txBody>
          <a:bodyPr>
            <a:normAutofit fontScale="70000" lnSpcReduction="20000"/>
          </a:bodyPr>
          <a:lstStyle/>
          <a:p>
            <a:r>
              <a:rPr lang="en-US" dirty="0" smtClean="0">
                <a:solidFill>
                  <a:schemeClr val="tx1"/>
                </a:solidFill>
              </a:rPr>
              <a:t>Customer can reserve a table online from this website…</a:t>
            </a: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rgbClr val="8488C4"/>
            </a:gs>
            <a:gs pos="53000">
              <a:srgbClr val="D4DEFF"/>
            </a:gs>
            <a:gs pos="83000">
              <a:srgbClr val="D4DEFF"/>
            </a:gs>
            <a:gs pos="100000">
              <a:srgbClr val="96AB94"/>
            </a:gs>
          </a:gsLst>
          <a:lin ang="5400000" scaled="0"/>
        </a:gradFill>
        <a:effectLst/>
      </p:bgPr>
    </p:bg>
    <p:spTree>
      <p:nvGrpSpPr>
        <p:cNvPr id="1" name=""/>
        <p:cNvGrpSpPr/>
        <p:nvPr/>
      </p:nvGrpSpPr>
      <p:grpSpPr>
        <a:xfrm>
          <a:off x="0" y="0"/>
          <a:ext cx="0" cy="0"/>
          <a:chOff x="0" y="0"/>
          <a:chExt cx="0" cy="0"/>
        </a:xfrm>
      </p:grpSpPr>
      <p:pic>
        <p:nvPicPr>
          <p:cNvPr id="5" name="Picture Placeholder 4" descr="scrnli_7_6_2021_2-07-02 PM.png"/>
          <p:cNvPicPr>
            <a:picLocks noGrp="1" noChangeAspect="1"/>
          </p:cNvPicPr>
          <p:nvPr>
            <p:ph type="pic" sz="quarter" idx="10"/>
          </p:nvPr>
        </p:nvPicPr>
        <p:blipFill>
          <a:blip r:embed="rId2"/>
          <a:srcRect l="1469" r="1469"/>
          <a:stretch>
            <a:fillRect/>
          </a:stretch>
        </p:blipFill>
        <p:spPr/>
      </p:pic>
      <p:sp>
        <p:nvSpPr>
          <p:cNvPr id="3" name="Title 2"/>
          <p:cNvSpPr>
            <a:spLocks noGrp="1"/>
          </p:cNvSpPr>
          <p:nvPr>
            <p:ph type="title"/>
          </p:nvPr>
        </p:nvSpPr>
        <p:spPr/>
        <p:txBody>
          <a:bodyPr/>
          <a:lstStyle/>
          <a:p>
            <a:r>
              <a:rPr lang="en-US" dirty="0" smtClean="0">
                <a:solidFill>
                  <a:schemeClr val="tx1"/>
                </a:solidFill>
              </a:rPr>
              <a:t>Feedback Page</a:t>
            </a:r>
            <a:endParaRPr lang="en-US" dirty="0">
              <a:solidFill>
                <a:schemeClr val="tx1"/>
              </a:solidFill>
            </a:endParaRPr>
          </a:p>
        </p:txBody>
      </p:sp>
      <p:sp>
        <p:nvSpPr>
          <p:cNvPr id="4" name="Text Placeholder 3"/>
          <p:cNvSpPr>
            <a:spLocks noGrp="1"/>
          </p:cNvSpPr>
          <p:nvPr>
            <p:ph type="body" sz="quarter" idx="15"/>
          </p:nvPr>
        </p:nvSpPr>
        <p:spPr/>
        <p:txBody>
          <a:bodyPr>
            <a:normAutofit fontScale="62500" lnSpcReduction="20000"/>
          </a:bodyPr>
          <a:lstStyle/>
          <a:p>
            <a:r>
              <a:rPr lang="en-US" dirty="0" smtClean="0">
                <a:solidFill>
                  <a:schemeClr val="tx1"/>
                </a:solidFill>
              </a:rPr>
              <a:t>Customer can give the restaurant a feedback message, so that restaurant can improve…</a:t>
            </a: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B1C820-D861-4D0A-9651-B427370AA06D}"/>
              </a:ext>
            </a:extLst>
          </p:cNvPr>
          <p:cNvSpPr>
            <a:spLocks noGrp="1"/>
          </p:cNvSpPr>
          <p:nvPr>
            <p:ph type="title"/>
          </p:nvPr>
        </p:nvSpPr>
        <p:spPr>
          <a:xfrm>
            <a:off x="2565399" y="3217984"/>
            <a:ext cx="7252505" cy="852854"/>
          </a:xfrm>
        </p:spPr>
        <p:txBody>
          <a:bodyPr/>
          <a:lstStyle/>
          <a:p>
            <a:r>
              <a:rPr lang="en-US" dirty="0"/>
              <a:t>Reference</a:t>
            </a:r>
            <a:endParaRPr lang="en-IN" dirty="0"/>
          </a:p>
        </p:txBody>
      </p:sp>
      <p:sp>
        <p:nvSpPr>
          <p:cNvPr id="3" name="Text Placeholder 2">
            <a:extLst>
              <a:ext uri="{FF2B5EF4-FFF2-40B4-BE49-F238E27FC236}">
                <a16:creationId xmlns="" xmlns:a16="http://schemas.microsoft.com/office/drawing/2014/main" id="{CE201B17-920E-4E40-8DD3-33015D3912D4}"/>
              </a:ext>
            </a:extLst>
          </p:cNvPr>
          <p:cNvSpPr>
            <a:spLocks noGrp="1"/>
          </p:cNvSpPr>
          <p:nvPr>
            <p:ph type="body" sz="quarter" idx="14"/>
          </p:nvPr>
        </p:nvSpPr>
        <p:spPr>
          <a:xfrm>
            <a:off x="2565400" y="4070838"/>
            <a:ext cx="7252504" cy="1670539"/>
          </a:xfrm>
        </p:spPr>
        <p:style>
          <a:lnRef idx="1">
            <a:schemeClr val="accent3"/>
          </a:lnRef>
          <a:fillRef idx="3">
            <a:schemeClr val="accent3"/>
          </a:fillRef>
          <a:effectRef idx="2">
            <a:schemeClr val="accent3"/>
          </a:effectRef>
          <a:fontRef idx="minor">
            <a:schemeClr val="lt1"/>
          </a:fontRef>
        </p:style>
        <p:txBody>
          <a:bodyPr>
            <a:normAutofit fontScale="92500" lnSpcReduction="20000"/>
          </a:bodyPr>
          <a:lstStyle/>
          <a:p>
            <a:r>
              <a:rPr lang="en-US" sz="1000" dirty="0" smtClean="0"/>
              <a:t> </a:t>
            </a:r>
          </a:p>
          <a:p>
            <a:pPr lvl="0" algn="l">
              <a:buFont typeface="Arial" pitchFamily="34" charset="0"/>
              <a:buChar char="•"/>
            </a:pPr>
            <a:r>
              <a:rPr lang="en-US" sz="1200" dirty="0" smtClean="0"/>
              <a:t>              </a:t>
            </a:r>
            <a:r>
              <a:rPr lang="en-US" sz="1200" u="sng" dirty="0" smtClean="0">
                <a:hlinkClick r:id="rId2"/>
              </a:rPr>
              <a:t>https://www.w3schools.com/html/html_css.asp</a:t>
            </a:r>
            <a:endParaRPr lang="en-US" sz="1200" dirty="0" smtClean="0"/>
          </a:p>
          <a:p>
            <a:pPr lvl="0" algn="l">
              <a:buFont typeface="Arial" pitchFamily="34" charset="0"/>
              <a:buChar char="•"/>
            </a:pPr>
            <a:r>
              <a:rPr lang="en-US" sz="1200" dirty="0" smtClean="0"/>
              <a:t>              </a:t>
            </a:r>
            <a:r>
              <a:rPr lang="en-US" sz="1200" u="sng" dirty="0" smtClean="0">
                <a:hlinkClick r:id="rId3"/>
              </a:rPr>
              <a:t>https://www.w3schools.com/css/</a:t>
            </a:r>
            <a:endParaRPr lang="en-US" sz="1200" dirty="0" smtClean="0"/>
          </a:p>
          <a:p>
            <a:pPr lvl="0" algn="l">
              <a:buFont typeface="Arial" pitchFamily="34" charset="0"/>
              <a:buChar char="•"/>
            </a:pPr>
            <a:r>
              <a:rPr lang="en-US" sz="1200" dirty="0" smtClean="0"/>
              <a:t>              </a:t>
            </a:r>
            <a:r>
              <a:rPr lang="en-US" sz="1200" u="sng" dirty="0" smtClean="0">
                <a:hlinkClick r:id="rId4"/>
              </a:rPr>
              <a:t>https://www.codecademy.com/catalog/language/javascript</a:t>
            </a:r>
            <a:endParaRPr lang="en-US" sz="1200" dirty="0" smtClean="0"/>
          </a:p>
          <a:p>
            <a:pPr lvl="0" algn="l">
              <a:buFont typeface="Arial" pitchFamily="34" charset="0"/>
              <a:buChar char="•"/>
            </a:pPr>
            <a:r>
              <a:rPr lang="en-US" sz="1200" dirty="0" smtClean="0"/>
              <a:t>              </a:t>
            </a:r>
            <a:r>
              <a:rPr lang="en-US" sz="1200" u="sng" dirty="0" smtClean="0">
                <a:hlinkClick r:id="rId5"/>
              </a:rPr>
              <a:t>www.google.com</a:t>
            </a:r>
            <a:endParaRPr lang="en-US" sz="1200" dirty="0" smtClean="0"/>
          </a:p>
          <a:p>
            <a:pPr lvl="0" algn="l">
              <a:buFont typeface="Arial" pitchFamily="34" charset="0"/>
              <a:buChar char="•"/>
            </a:pPr>
            <a:r>
              <a:rPr lang="en-US" sz="1200" dirty="0" smtClean="0"/>
              <a:t>              </a:t>
            </a:r>
            <a:r>
              <a:rPr lang="en-US" sz="1200" u="sng" dirty="0" smtClean="0">
                <a:hlinkClick r:id="rId6"/>
              </a:rPr>
              <a:t>https://www.phpmyadmin.net/</a:t>
            </a:r>
            <a:endParaRPr lang="en-US" sz="1200" dirty="0" smtClean="0"/>
          </a:p>
          <a:p>
            <a:pPr lvl="0" algn="l">
              <a:buFont typeface="Arial" pitchFamily="34" charset="0"/>
              <a:buChar char="•"/>
            </a:pPr>
            <a:r>
              <a:rPr lang="en-US" sz="1200" dirty="0" smtClean="0"/>
              <a:t>              </a:t>
            </a:r>
            <a:r>
              <a:rPr lang="en-US" sz="1200" u="sng" dirty="0" smtClean="0">
                <a:hlinkClick r:id="rId7"/>
              </a:rPr>
              <a:t>https://www.apachefriends.org/index.html</a:t>
            </a:r>
            <a:endParaRPr lang="en-US" sz="1200" dirty="0" smtClean="0"/>
          </a:p>
          <a:p>
            <a:endParaRPr lang="en-IN" dirty="0"/>
          </a:p>
        </p:txBody>
      </p:sp>
      <p:pic>
        <p:nvPicPr>
          <p:cNvPr id="2050" name="Picture 2" descr="What Makes a Good Tenant Reference?">
            <a:extLst>
              <a:ext uri="{FF2B5EF4-FFF2-40B4-BE49-F238E27FC236}">
                <a16:creationId xmlns="" xmlns:a16="http://schemas.microsoft.com/office/drawing/2014/main" id="{39FE1A99-4B54-480F-B72C-42A90890FC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6787" y="351694"/>
            <a:ext cx="6178426" cy="271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0150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8CA1759-D675-47F1-A248-9E8C326676AD}"/>
              </a:ext>
            </a:extLst>
          </p:cNvPr>
          <p:cNvSpPr>
            <a:spLocks noGrp="1"/>
          </p:cNvSpPr>
          <p:nvPr>
            <p:ph type="title"/>
          </p:nvPr>
        </p:nvSpPr>
        <p:spPr>
          <a:xfrm>
            <a:off x="-148602" y="4395670"/>
            <a:ext cx="6826342" cy="2188805"/>
          </a:xfrm>
        </p:spPr>
        <p:txBody>
          <a:bodyPr/>
          <a:lstStyle/>
          <a:p>
            <a:r>
              <a:rPr lang="en-US" dirty="0">
                <a:solidFill>
                  <a:schemeClr val="tx2">
                    <a:lumMod val="95000"/>
                    <a:lumOff val="5000"/>
                  </a:schemeClr>
                </a:solidFill>
                <a:latin typeface="Lucida Calligraphy" panose="03010101010101010101" pitchFamily="66" charset="0"/>
              </a:rPr>
              <a:t>THANK YOU</a:t>
            </a:r>
            <a:endParaRPr lang="en-IN" dirty="0">
              <a:solidFill>
                <a:schemeClr val="tx2">
                  <a:lumMod val="95000"/>
                  <a:lumOff val="5000"/>
                </a:schemeClr>
              </a:solidFill>
              <a:latin typeface="Lucida Calligraphy" panose="03010101010101010101" pitchFamily="66" charset="0"/>
            </a:endParaRPr>
          </a:p>
        </p:txBody>
      </p:sp>
      <p:sp>
        <p:nvSpPr>
          <p:cNvPr id="2" name="Picture Placeholder 1">
            <a:extLst>
              <a:ext uri="{FF2B5EF4-FFF2-40B4-BE49-F238E27FC236}">
                <a16:creationId xmlns="" xmlns:a16="http://schemas.microsoft.com/office/drawing/2014/main" id="{9D3A5E0D-071E-4CD3-B690-F98F1C79C7CA}"/>
              </a:ext>
            </a:extLst>
          </p:cNvPr>
          <p:cNvSpPr>
            <a:spLocks noGrp="1"/>
          </p:cNvSpPr>
          <p:nvPr>
            <p:ph type="pic" sz="quarter" idx="15"/>
          </p:nvPr>
        </p:nvSpPr>
        <p:spPr/>
      </p:sp>
      <p:pic>
        <p:nvPicPr>
          <p:cNvPr id="2052" name="Picture 4" descr="Android App Development Company | Android App Developers | Mobiloitte">
            <a:extLst>
              <a:ext uri="{FF2B5EF4-FFF2-40B4-BE49-F238E27FC236}">
                <a16:creationId xmlns="" xmlns:a16="http://schemas.microsoft.com/office/drawing/2014/main" id="{CC1205A4-EB10-4DEF-9ADE-72E25EDEE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37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583C14B2-5825-4BF8-AD56-AB901FBCA04C}"/>
              </a:ext>
            </a:extLst>
          </p:cNvPr>
          <p:cNvSpPr txBox="1"/>
          <p:nvPr/>
        </p:nvSpPr>
        <p:spPr>
          <a:xfrm>
            <a:off x="1242338" y="2428667"/>
            <a:ext cx="4044462" cy="1200329"/>
          </a:xfrm>
          <a:prstGeom prst="rect">
            <a:avLst/>
          </a:prstGeom>
          <a:noFill/>
        </p:spPr>
        <p:txBody>
          <a:bodyPr wrap="square" rtlCol="0">
            <a:spAutoFit/>
          </a:bodyPr>
          <a:lstStyle/>
          <a:p>
            <a:r>
              <a:rPr lang="en-US" sz="7200" dirty="0">
                <a:solidFill>
                  <a:schemeClr val="bg1"/>
                </a:solidFill>
                <a:latin typeface="Curlz MT" panose="04040404050702020202" pitchFamily="82" charset="0"/>
                <a:ea typeface="Segoe UI Black" panose="020B0A02040204020203" pitchFamily="34" charset="0"/>
              </a:rPr>
              <a:t>Thank You</a:t>
            </a:r>
            <a:endParaRPr lang="en-IN" sz="7200" dirty="0">
              <a:solidFill>
                <a:schemeClr val="bg1"/>
              </a:solidFill>
              <a:latin typeface="Curlz MT" panose="04040404050702020202" pitchFamily="82" charset="0"/>
              <a:ea typeface="Segoe UI Black" panose="020B0A02040204020203" pitchFamily="34" charset="0"/>
            </a:endParaRPr>
          </a:p>
        </p:txBody>
      </p:sp>
    </p:spTree>
    <p:extLst>
      <p:ext uri="{BB962C8B-B14F-4D97-AF65-F5344CB8AC3E}">
        <p14:creationId xmlns:p14="http://schemas.microsoft.com/office/powerpoint/2010/main" val="279898915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 xmlns:a16="http://schemas.microsoft.com/office/drawing/2014/main" id="{577946A2-8DCE-4047-9CAE-38128B4BAF3B}"/>
              </a:ext>
            </a:extLst>
          </p:cNvPr>
          <p:cNvSpPr>
            <a:spLocks noGrp="1"/>
          </p:cNvSpPr>
          <p:nvPr>
            <p:ph type="body" sz="quarter" idx="11"/>
          </p:nvPr>
        </p:nvSpPr>
        <p:spPr/>
        <p:txBody>
          <a:bodyPr/>
          <a:lstStyle/>
          <a:p>
            <a:r>
              <a:rPr lang="en-US" dirty="0" smtClean="0"/>
              <a:t>A </a:t>
            </a:r>
            <a:r>
              <a:rPr lang="en-US" b="1" dirty="0" smtClean="0"/>
              <a:t>website</a:t>
            </a:r>
            <a:r>
              <a:rPr lang="en-US" dirty="0" smtClean="0"/>
              <a:t> is a collection of </a:t>
            </a:r>
            <a:r>
              <a:rPr lang="en-US" b="1" dirty="0" smtClean="0"/>
              <a:t>web</a:t>
            </a:r>
            <a:r>
              <a:rPr lang="en-US" dirty="0" smtClean="0"/>
              <a:t> pages and related content that is identified by a common domain name and published on at least one </a:t>
            </a:r>
            <a:r>
              <a:rPr lang="en-US" b="1" dirty="0" smtClean="0"/>
              <a:t>web</a:t>
            </a:r>
            <a:r>
              <a:rPr lang="en-US" dirty="0" smtClean="0"/>
              <a:t> server. Our project is based on a website of a restaurant.  It defines all the important information about the Ring Restaurant. Whenever we look for a good restaurant then a website is a way to find out the best one. Starting from location in </a:t>
            </a:r>
            <a:r>
              <a:rPr lang="en-US" dirty="0" err="1" smtClean="0"/>
              <a:t>google</a:t>
            </a:r>
            <a:r>
              <a:rPr lang="en-US" dirty="0" smtClean="0"/>
              <a:t> map, menu, price of the items, history of restaurant, the photos of the place are there in the website. Apart from that one can reserve table from the website and also can give feedback message to the restaurant. So, this website is a very easy way to reach to the restaurant for users.</a:t>
            </a:r>
            <a:endParaRPr lang="en-US" dirty="0"/>
          </a:p>
        </p:txBody>
      </p:sp>
      <p:sp>
        <p:nvSpPr>
          <p:cNvPr id="8" name="Title 7">
            <a:extLst>
              <a:ext uri="{FF2B5EF4-FFF2-40B4-BE49-F238E27FC236}">
                <a16:creationId xmlns="" xmlns:a16="http://schemas.microsoft.com/office/drawing/2014/main" id="{3BE52921-898C-4569-9D8A-F1C5E0ABE804}"/>
              </a:ext>
            </a:extLst>
          </p:cNvPr>
          <p:cNvSpPr>
            <a:spLocks noGrp="1"/>
          </p:cNvSpPr>
          <p:nvPr>
            <p:ph type="title"/>
          </p:nvPr>
        </p:nvSpPr>
        <p:spPr/>
        <p:txBody>
          <a:bodyPr/>
          <a:lstStyle/>
          <a:p>
            <a:r>
              <a:rPr lang="en-US" dirty="0"/>
              <a:t>Introduction to the project</a:t>
            </a:r>
          </a:p>
        </p:txBody>
      </p:sp>
      <p:sp>
        <p:nvSpPr>
          <p:cNvPr id="1028" name="AutoShape 4" descr="Types of web development jobs - HyperionDev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descr="Blog-Types-of-Web-Dev.jpg"/>
          <p:cNvPicPr>
            <a:picLocks noChangeAspect="1"/>
          </p:cNvPicPr>
          <p:nvPr/>
        </p:nvPicPr>
        <p:blipFill>
          <a:blip r:embed="rId2"/>
          <a:stretch>
            <a:fillRect/>
          </a:stretch>
        </p:blipFill>
        <p:spPr>
          <a:xfrm>
            <a:off x="460376" y="160337"/>
            <a:ext cx="4392760" cy="2930795"/>
          </a:xfrm>
          <a:prstGeom prst="rect">
            <a:avLst/>
          </a:prstGeom>
        </p:spPr>
      </p:pic>
      <p:pic>
        <p:nvPicPr>
          <p:cNvPr id="11" name="Picture 10" descr="create-a-website-for-your-restaurant-with-reservation-system.jpg"/>
          <p:cNvPicPr>
            <a:picLocks noChangeAspect="1"/>
          </p:cNvPicPr>
          <p:nvPr/>
        </p:nvPicPr>
        <p:blipFill>
          <a:blip r:embed="rId3"/>
          <a:stretch>
            <a:fillRect/>
          </a:stretch>
        </p:blipFill>
        <p:spPr>
          <a:xfrm>
            <a:off x="424917" y="3428999"/>
            <a:ext cx="4853136" cy="3073653"/>
          </a:xfrm>
          <a:prstGeom prst="rect">
            <a:avLst/>
          </a:prstGeom>
        </p:spPr>
      </p:pic>
    </p:spTree>
    <p:extLst>
      <p:ext uri="{BB962C8B-B14F-4D97-AF65-F5344CB8AC3E}">
        <p14:creationId xmlns:p14="http://schemas.microsoft.com/office/powerpoint/2010/main" val="42991760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44A0257C-3D98-4E46-86D3-1B752C8374C9}"/>
              </a:ext>
            </a:extLst>
          </p:cNvPr>
          <p:cNvSpPr>
            <a:spLocks noGrp="1"/>
          </p:cNvSpPr>
          <p:nvPr>
            <p:ph type="title"/>
          </p:nvPr>
        </p:nvSpPr>
        <p:spPr>
          <a:xfrm>
            <a:off x="711200" y="1197273"/>
            <a:ext cx="3085618" cy="1325563"/>
          </a:xfrm>
        </p:spPr>
        <p:txBody>
          <a:bodyPr>
            <a:normAutofit fontScale="90000"/>
          </a:bodyPr>
          <a:lstStyle/>
          <a:p>
            <a:r>
              <a:rPr lang="en-US" dirty="0" smtClean="0"/>
              <a:t>Web Development</a:t>
            </a:r>
            <a:endParaRPr lang="en-US" dirty="0"/>
          </a:p>
        </p:txBody>
      </p:sp>
      <p:sp>
        <p:nvSpPr>
          <p:cNvPr id="7" name="Text Placeholder 6">
            <a:extLst>
              <a:ext uri="{FF2B5EF4-FFF2-40B4-BE49-F238E27FC236}">
                <a16:creationId xmlns="" xmlns:a16="http://schemas.microsoft.com/office/drawing/2014/main" id="{A07FC37E-9058-4ED1-8333-F003F720C943}"/>
              </a:ext>
            </a:extLst>
          </p:cNvPr>
          <p:cNvSpPr>
            <a:spLocks noGrp="1"/>
          </p:cNvSpPr>
          <p:nvPr>
            <p:ph type="body" sz="quarter" idx="12"/>
          </p:nvPr>
        </p:nvSpPr>
        <p:spPr/>
        <p:txBody>
          <a:bodyPr>
            <a:noAutofit/>
          </a:bodyPr>
          <a:lstStyle/>
          <a:p>
            <a:r>
              <a:rPr lang="en-US" sz="2800" dirty="0" smtClean="0">
                <a:latin typeface="Times New Roman" pitchFamily="18" charset="0"/>
                <a:cs typeface="Times New Roman" pitchFamily="18" charset="0"/>
              </a:rPr>
              <a:t>Introduction to Web Development</a:t>
            </a:r>
            <a:endParaRPr lang="en-US" sz="2800" dirty="0">
              <a:latin typeface="Times New Roman" pitchFamily="18" charset="0"/>
              <a:cs typeface="Times New Roman" pitchFamily="18" charset="0"/>
            </a:endParaRPr>
          </a:p>
        </p:txBody>
      </p:sp>
      <p:sp>
        <p:nvSpPr>
          <p:cNvPr id="8" name="Text Placeholder 7">
            <a:extLst>
              <a:ext uri="{FF2B5EF4-FFF2-40B4-BE49-F238E27FC236}">
                <a16:creationId xmlns="" xmlns:a16="http://schemas.microsoft.com/office/drawing/2014/main" id="{8DB1292A-975D-418D-86AF-8C3CD2A23AC3}"/>
              </a:ext>
            </a:extLst>
          </p:cNvPr>
          <p:cNvSpPr>
            <a:spLocks noGrp="1"/>
          </p:cNvSpPr>
          <p:nvPr>
            <p:ph type="body" sz="quarter" idx="15"/>
          </p:nvPr>
        </p:nvSpPr>
        <p:spPr>
          <a:xfrm>
            <a:off x="5359078" y="1824247"/>
            <a:ext cx="6121722" cy="1397178"/>
          </a:xfrm>
        </p:spPr>
        <p:txBody>
          <a:bodyPr/>
          <a:lstStyle/>
          <a:p>
            <a:pPr marL="285750" indent="-285750"/>
            <a:r>
              <a:rPr lang="en-US" sz="1600" dirty="0" smtClean="0"/>
              <a:t>     Web development is the work involved in developing a Web site for the Internet or an intranet. Web development can range from developing a simple single static page of plain text to complex web applications, electronic businesses, and social network services</a:t>
            </a:r>
            <a:endParaRPr lang="en-US" dirty="0"/>
          </a:p>
        </p:txBody>
      </p:sp>
      <p:sp>
        <p:nvSpPr>
          <p:cNvPr id="9" name="Text Placeholder 8"/>
          <p:cNvSpPr>
            <a:spLocks noGrp="1"/>
          </p:cNvSpPr>
          <p:nvPr>
            <p:ph type="body" sz="quarter" idx="16"/>
          </p:nvPr>
        </p:nvSpPr>
        <p:spPr/>
        <p:txBody>
          <a:bodyPr>
            <a:normAutofit/>
          </a:bodyPr>
          <a:lstStyle/>
          <a:p>
            <a:pPr marL="285750" indent="-285750" eaLnBrk="1" hangingPunct="1"/>
            <a:r>
              <a:rPr lang="en-US" sz="1400"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First, we have to design our web pages using html, </a:t>
            </a:r>
            <a:r>
              <a:rPr lang="en-US" sz="1800" dirty="0" err="1" smtClean="0">
                <a:latin typeface="Times New Roman" panose="02020603050405020304" pitchFamily="18" charset="0"/>
                <a:cs typeface="Times New Roman" panose="02020603050405020304" pitchFamily="18" charset="0"/>
              </a:rPr>
              <a:t>css</a:t>
            </a:r>
            <a:r>
              <a:rPr lang="en-US" sz="1800" dirty="0" smtClean="0">
                <a:latin typeface="Times New Roman" panose="02020603050405020304" pitchFamily="18" charset="0"/>
                <a:cs typeface="Times New Roman" panose="02020603050405020304" pitchFamily="18" charset="0"/>
              </a:rPr>
              <a:t>. Then we add JavaScript in our project to make the web pages interactive. After that back-end development is needed using </a:t>
            </a:r>
            <a:r>
              <a:rPr lang="en-US" sz="1800" dirty="0" err="1" smtClean="0">
                <a:latin typeface="Times New Roman" panose="02020603050405020304" pitchFamily="18" charset="0"/>
                <a:cs typeface="Times New Roman" panose="02020603050405020304" pitchFamily="18" charset="0"/>
              </a:rPr>
              <a:t>PhP</a:t>
            </a:r>
            <a:r>
              <a:rPr lang="en-US" sz="1800" dirty="0" smtClean="0">
                <a:latin typeface="Times New Roman" panose="02020603050405020304" pitchFamily="18" charset="0"/>
                <a:cs typeface="Times New Roman" panose="02020603050405020304" pitchFamily="18" charset="0"/>
              </a:rPr>
              <a:t>, my </a:t>
            </a:r>
            <a:r>
              <a:rPr lang="en-US" sz="1800" dirty="0" err="1" smtClean="0">
                <a:latin typeface="Times New Roman" panose="02020603050405020304" pitchFamily="18" charset="0"/>
                <a:cs typeface="Times New Roman" panose="02020603050405020304" pitchFamily="18" charset="0"/>
              </a:rPr>
              <a:t>Sql</a:t>
            </a:r>
            <a:r>
              <a:rPr lang="en-US" sz="1800" dirty="0" smtClean="0">
                <a:latin typeface="Times New Roman" panose="02020603050405020304" pitchFamily="18" charset="0"/>
                <a:cs typeface="Times New Roman" panose="02020603050405020304" pitchFamily="18" charset="0"/>
              </a:rPr>
              <a:t> to store the data in the database.</a:t>
            </a:r>
            <a:endParaRPr lang="en-US" sz="1800" dirty="0">
              <a:latin typeface="Times New Roman" panose="02020603050405020304" pitchFamily="18" charset="0"/>
              <a:cs typeface="Times New Roman" panose="02020603050405020304" pitchFamily="18" charset="0"/>
            </a:endParaRPr>
          </a:p>
        </p:txBody>
      </p:sp>
      <p:pic>
        <p:nvPicPr>
          <p:cNvPr id="11" name="Picture Placeholder 10" descr="AdobeStock_241083104-1400x934.jpg"/>
          <p:cNvPicPr>
            <a:picLocks noGrp="1" noChangeAspect="1"/>
          </p:cNvPicPr>
          <p:nvPr>
            <p:ph type="pic" sz="quarter" idx="10"/>
          </p:nvPr>
        </p:nvPicPr>
        <p:blipFill>
          <a:blip r:embed="rId2"/>
          <a:srcRect t="15490" b="15490"/>
          <a:stretch>
            <a:fillRect/>
          </a:stretch>
        </p:blipFill>
        <p:spPr/>
      </p:pic>
    </p:spTree>
    <p:extLst>
      <p:ext uri="{BB962C8B-B14F-4D97-AF65-F5344CB8AC3E}">
        <p14:creationId xmlns:p14="http://schemas.microsoft.com/office/powerpoint/2010/main" val="26879582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660399"/>
            <a:ext cx="1816100" cy="2832827"/>
          </a:xfrm>
        </p:spPr>
        <p:txBody>
          <a:bodyPr/>
          <a:lstStyle/>
          <a:p>
            <a:endParaRPr lang="en-US" dirty="0"/>
          </a:p>
        </p:txBody>
      </p:sp>
      <p:sp>
        <p:nvSpPr>
          <p:cNvPr id="3" name="Title 2"/>
          <p:cNvSpPr>
            <a:spLocks noGrp="1"/>
          </p:cNvSpPr>
          <p:nvPr>
            <p:ph type="title"/>
          </p:nvPr>
        </p:nvSpPr>
        <p:spPr>
          <a:xfrm>
            <a:off x="5372100" y="925441"/>
            <a:ext cx="6056668" cy="996123"/>
          </a:xfrm>
        </p:spPr>
        <p:txBody>
          <a:bodyPr>
            <a:normAutofit/>
          </a:bodyPr>
          <a:lstStyle/>
          <a:p>
            <a:r>
              <a:rPr lang="en-US" sz="4000" u="sng" dirty="0" smtClean="0"/>
              <a:t>Software  Model  Adopted </a:t>
            </a:r>
            <a:endParaRPr lang="en-US" sz="4000" u="sng" dirty="0"/>
          </a:p>
        </p:txBody>
      </p:sp>
      <p:sp>
        <p:nvSpPr>
          <p:cNvPr id="1026" name="AutoShape 2" descr="SDLC Models - javatpoi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SDLC Models - javatpoi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sdlc-models.png"/>
          <p:cNvPicPr>
            <a:picLocks noChangeAspect="1"/>
          </p:cNvPicPr>
          <p:nvPr/>
        </p:nvPicPr>
        <p:blipFill>
          <a:blip r:embed="rId2"/>
          <a:stretch>
            <a:fillRect/>
          </a:stretch>
        </p:blipFill>
        <p:spPr>
          <a:xfrm>
            <a:off x="-1" y="0"/>
            <a:ext cx="4802681" cy="4181475"/>
          </a:xfrm>
          <a:prstGeom prst="rect">
            <a:avLst/>
          </a:prstGeom>
          <a:ln>
            <a:noFill/>
          </a:ln>
          <a:effectLst>
            <a:softEdge rad="112500"/>
          </a:effectLst>
        </p:spPr>
      </p:pic>
      <p:sp>
        <p:nvSpPr>
          <p:cNvPr id="8" name="TextBox 7"/>
          <p:cNvSpPr txBox="1"/>
          <p:nvPr/>
        </p:nvSpPr>
        <p:spPr>
          <a:xfrm>
            <a:off x="4802681" y="1921564"/>
            <a:ext cx="6626087" cy="4185761"/>
          </a:xfrm>
          <a:prstGeom prst="rect">
            <a:avLst/>
          </a:prstGeom>
          <a:noFill/>
        </p:spPr>
        <p:txBody>
          <a:bodyPr wrap="square" rtlCol="0">
            <a:spAutoFit/>
          </a:bodyPr>
          <a:lstStyle/>
          <a:p>
            <a:r>
              <a:rPr lang="en-US" sz="1400" dirty="0" smtClean="0">
                <a:solidFill>
                  <a:schemeClr val="bg1"/>
                </a:solidFill>
              </a:rPr>
              <a:t>Every model is used in different cases based on its features. Here in our project we basically adopted the </a:t>
            </a:r>
            <a:r>
              <a:rPr lang="en-US" sz="1400" b="1" dirty="0" smtClean="0">
                <a:solidFill>
                  <a:schemeClr val="bg1"/>
                </a:solidFill>
              </a:rPr>
              <a:t>Iterative Software Process Model</a:t>
            </a:r>
            <a:r>
              <a:rPr lang="en-US" sz="1400" dirty="0" smtClean="0">
                <a:solidFill>
                  <a:schemeClr val="bg1"/>
                </a:solidFill>
              </a:rPr>
              <a:t>. </a:t>
            </a:r>
          </a:p>
          <a:p>
            <a:endParaRPr lang="en-US" sz="1400" dirty="0" smtClean="0">
              <a:solidFill>
                <a:schemeClr val="bg1"/>
              </a:solidFill>
            </a:endParaRPr>
          </a:p>
          <a:p>
            <a:r>
              <a:rPr lang="en-US" sz="1400" dirty="0" smtClean="0">
                <a:solidFill>
                  <a:schemeClr val="bg1"/>
                </a:solidFill>
              </a:rPr>
              <a:t>An iterative life cycle model does not attempt to start with a full specification of </a:t>
            </a:r>
          </a:p>
          <a:p>
            <a:r>
              <a:rPr lang="en-US" sz="1400" dirty="0" smtClean="0">
                <a:solidFill>
                  <a:schemeClr val="bg1"/>
                </a:solidFill>
              </a:rPr>
              <a:t>requirements by first focusing on an initial, simplified set user features, which </a:t>
            </a:r>
          </a:p>
          <a:p>
            <a:r>
              <a:rPr lang="en-US" sz="1400" dirty="0" smtClean="0">
                <a:solidFill>
                  <a:schemeClr val="bg1"/>
                </a:solidFill>
              </a:rPr>
              <a:t>then progressively gains more complexity and a broader set of features until the  targeted system is complete. In other words, the iterative approach begins by specifying and implementing just part of the software, which can then be </a:t>
            </a:r>
          </a:p>
          <a:p>
            <a:r>
              <a:rPr lang="en-US" sz="1400" dirty="0" smtClean="0">
                <a:solidFill>
                  <a:schemeClr val="bg1"/>
                </a:solidFill>
              </a:rPr>
              <a:t>reviewed and prioritized in order to identify further requirements. This iterative </a:t>
            </a:r>
          </a:p>
          <a:p>
            <a:r>
              <a:rPr lang="en-US" sz="1400" dirty="0" smtClean="0">
                <a:solidFill>
                  <a:schemeClr val="bg1"/>
                </a:solidFill>
              </a:rPr>
              <a:t>process is then repeated by delivering a new version of the software for each </a:t>
            </a:r>
          </a:p>
          <a:p>
            <a:r>
              <a:rPr lang="en-US" sz="1400" dirty="0" smtClean="0">
                <a:solidFill>
                  <a:schemeClr val="bg1"/>
                </a:solidFill>
              </a:rPr>
              <a:t>iteration. </a:t>
            </a:r>
          </a:p>
          <a:p>
            <a:endParaRPr lang="en-US" sz="1400" dirty="0" smtClean="0">
              <a:solidFill>
                <a:schemeClr val="bg1"/>
              </a:solidFill>
            </a:endParaRPr>
          </a:p>
          <a:p>
            <a:r>
              <a:rPr lang="en-US" sz="1400" dirty="0" smtClean="0">
                <a:solidFill>
                  <a:schemeClr val="bg1"/>
                </a:solidFill>
              </a:rPr>
              <a:t>We had started our development with some requirement and that was not the </a:t>
            </a:r>
          </a:p>
          <a:p>
            <a:r>
              <a:rPr lang="en-US" sz="1400" dirty="0" smtClean="0">
                <a:solidFill>
                  <a:schemeClr val="bg1"/>
                </a:solidFill>
              </a:rPr>
              <a:t>final set of the requirement of this project. After implementing these requirement </a:t>
            </a:r>
          </a:p>
          <a:p>
            <a:r>
              <a:rPr lang="en-US" sz="1400" dirty="0" smtClean="0">
                <a:solidFill>
                  <a:schemeClr val="bg1"/>
                </a:solidFill>
              </a:rPr>
              <a:t>we add some another requirement to that set and continue our development </a:t>
            </a:r>
          </a:p>
          <a:p>
            <a:r>
              <a:rPr lang="en-US" sz="1400" dirty="0" smtClean="0">
                <a:solidFill>
                  <a:schemeClr val="bg1"/>
                </a:solidFill>
              </a:rPr>
              <a:t>process. In this way we implement a requirement set , tested it and add some </a:t>
            </a:r>
          </a:p>
          <a:p>
            <a:r>
              <a:rPr lang="en-US" sz="1400" dirty="0" smtClean="0">
                <a:solidFill>
                  <a:schemeClr val="bg1"/>
                </a:solidFill>
              </a:rPr>
              <a:t>more requirement and again developed and tested. In every phase or in every </a:t>
            </a:r>
          </a:p>
          <a:p>
            <a:r>
              <a:rPr lang="en-US" sz="1400" dirty="0" smtClean="0">
                <a:solidFill>
                  <a:schemeClr val="bg1"/>
                </a:solidFill>
              </a:rPr>
              <a:t>iteration the website was updated and a new version was launched. So, we can say, Iterative Software Process model is adopted by us to develop this project.</a:t>
            </a:r>
            <a:endParaRPr lang="en-US" sz="1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3">
                <a:lumMod val="75000"/>
              </a:schemeClr>
            </a:gs>
            <a:gs pos="27221">
              <a:schemeClr val="accent1">
                <a:lumMod val="40000"/>
                <a:lumOff val="60000"/>
              </a:schemeClr>
            </a:gs>
            <a:gs pos="18377">
              <a:srgbClr val="9798AA"/>
            </a:gs>
            <a:gs pos="10212">
              <a:srgbClr val="8E95A7"/>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03B849-91EB-419C-9E52-606BD937127E}"/>
              </a:ext>
            </a:extLst>
          </p:cNvPr>
          <p:cNvSpPr>
            <a:spLocks noGrp="1"/>
          </p:cNvSpPr>
          <p:nvPr>
            <p:ph type="title"/>
          </p:nvPr>
        </p:nvSpPr>
        <p:spPr>
          <a:xfrm>
            <a:off x="640947" y="3154636"/>
            <a:ext cx="7252505" cy="891250"/>
          </a:xfrm>
        </p:spPr>
        <p:txBody>
          <a:bodyPr/>
          <a:lstStyle/>
          <a:p>
            <a:r>
              <a:rPr lang="en-US" dirty="0"/>
              <a:t>Technology Used</a:t>
            </a:r>
            <a:endParaRPr lang="en-IN" dirty="0"/>
          </a:p>
        </p:txBody>
      </p:sp>
      <p:sp>
        <p:nvSpPr>
          <p:cNvPr id="3" name="Text Placeholder 2">
            <a:extLst>
              <a:ext uri="{FF2B5EF4-FFF2-40B4-BE49-F238E27FC236}">
                <a16:creationId xmlns="" xmlns:a16="http://schemas.microsoft.com/office/drawing/2014/main" id="{55CAE4AE-1529-4BF7-9AD4-5531CA8F99CA}"/>
              </a:ext>
            </a:extLst>
          </p:cNvPr>
          <p:cNvSpPr>
            <a:spLocks noGrp="1"/>
          </p:cNvSpPr>
          <p:nvPr>
            <p:ph type="body" sz="quarter" idx="14"/>
          </p:nvPr>
        </p:nvSpPr>
        <p:spPr>
          <a:xfrm>
            <a:off x="1043841" y="4045886"/>
            <a:ext cx="6446716" cy="1459787"/>
          </a:xfrm>
        </p:spPr>
        <p:txBody>
          <a:bodyPr>
            <a:normAutofit fontScale="92500" lnSpcReduction="20000"/>
          </a:bodyPr>
          <a:lstStyle/>
          <a:p>
            <a:pPr>
              <a:buFont typeface="Arial" pitchFamily="34" charset="0"/>
              <a:buChar char="•"/>
            </a:pPr>
            <a:r>
              <a:rPr lang="en-US" sz="2300" b="1" dirty="0" smtClean="0">
                <a:latin typeface="Times New Roman" panose="02020603050405020304" pitchFamily="18" charset="0"/>
                <a:cs typeface="Times New Roman" panose="02020603050405020304" pitchFamily="18" charset="0"/>
              </a:rPr>
              <a:t>HTML</a:t>
            </a:r>
          </a:p>
          <a:p>
            <a:pPr>
              <a:buFont typeface="Arial" pitchFamily="34" charset="0"/>
              <a:buChar char="•"/>
            </a:pPr>
            <a:r>
              <a:rPr lang="en-US" sz="2300" b="1" dirty="0" smtClean="0">
                <a:latin typeface="Times New Roman" panose="02020603050405020304" pitchFamily="18" charset="0"/>
                <a:cs typeface="Times New Roman" panose="02020603050405020304" pitchFamily="18" charset="0"/>
              </a:rPr>
              <a:t>CSS</a:t>
            </a:r>
          </a:p>
          <a:p>
            <a:pPr>
              <a:buFont typeface="Arial" pitchFamily="34" charset="0"/>
              <a:buChar char="•"/>
            </a:pPr>
            <a:r>
              <a:rPr lang="en-US" sz="2300" b="1" dirty="0" smtClean="0">
                <a:latin typeface="Times New Roman" panose="02020603050405020304" pitchFamily="18" charset="0"/>
                <a:cs typeface="Times New Roman" panose="02020603050405020304" pitchFamily="18" charset="0"/>
              </a:rPr>
              <a:t>JAVASCRIPT</a:t>
            </a:r>
          </a:p>
          <a:p>
            <a:pPr>
              <a:buFont typeface="Arial" pitchFamily="34" charset="0"/>
              <a:buChar char="•"/>
            </a:pPr>
            <a:r>
              <a:rPr lang="en-US" sz="2300" b="1" dirty="0" smtClean="0">
                <a:latin typeface="Times New Roman" panose="02020603050405020304" pitchFamily="18" charset="0"/>
                <a:cs typeface="Times New Roman" panose="02020603050405020304" pitchFamily="18" charset="0"/>
              </a:rPr>
              <a:t>PHP </a:t>
            </a:r>
            <a:endParaRPr lang="en-US" sz="2300" b="0" i="0" dirty="0">
              <a:effectLst/>
              <a:latin typeface="Times New Roman" panose="02020603050405020304" pitchFamily="18" charset="0"/>
              <a:cs typeface="Times New Roman" panose="02020603050405020304" pitchFamily="18" charset="0"/>
            </a:endParaRPr>
          </a:p>
          <a:p>
            <a:endParaRPr lang="en-IN" dirty="0"/>
          </a:p>
        </p:txBody>
      </p:sp>
      <p:pic>
        <p:nvPicPr>
          <p:cNvPr id="27650" name="Picture 2" descr="How to Make a Website with Javascript, HTML and CSS - Skywell Software"/>
          <p:cNvPicPr>
            <a:picLocks noChangeAspect="1" noChangeArrowheads="1"/>
          </p:cNvPicPr>
          <p:nvPr/>
        </p:nvPicPr>
        <p:blipFill>
          <a:blip r:embed="rId2"/>
          <a:srcRect/>
          <a:stretch>
            <a:fillRect/>
          </a:stretch>
        </p:blipFill>
        <p:spPr bwMode="auto">
          <a:xfrm>
            <a:off x="7490557" y="2740850"/>
            <a:ext cx="3215542" cy="2610072"/>
          </a:xfrm>
          <a:prstGeom prst="rect">
            <a:avLst/>
          </a:prstGeom>
          <a:noFill/>
        </p:spPr>
      </p:pic>
    </p:spTree>
    <p:extLst>
      <p:ext uri="{BB962C8B-B14F-4D97-AF65-F5344CB8AC3E}">
        <p14:creationId xmlns:p14="http://schemas.microsoft.com/office/powerpoint/2010/main" val="165838618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931A3B-3B73-4A94-AC38-25661DCDF25C}"/>
              </a:ext>
            </a:extLst>
          </p:cNvPr>
          <p:cNvSpPr>
            <a:spLocks noGrp="1"/>
          </p:cNvSpPr>
          <p:nvPr>
            <p:ph type="title"/>
          </p:nvPr>
        </p:nvSpPr>
        <p:spPr/>
        <p:txBody>
          <a:bodyPr/>
          <a:lstStyle/>
          <a:p>
            <a:r>
              <a:rPr lang="en-US" dirty="0" smtClean="0"/>
              <a:t>Html</a:t>
            </a:r>
            <a:endParaRPr lang="en-IN" dirty="0"/>
          </a:p>
        </p:txBody>
      </p:sp>
      <p:sp>
        <p:nvSpPr>
          <p:cNvPr id="3" name="Text Placeholder 2">
            <a:extLst>
              <a:ext uri="{FF2B5EF4-FFF2-40B4-BE49-F238E27FC236}">
                <a16:creationId xmlns="" xmlns:a16="http://schemas.microsoft.com/office/drawing/2014/main" id="{932853DE-C53D-43C4-8739-4A23C8F50077}"/>
              </a:ext>
            </a:extLst>
          </p:cNvPr>
          <p:cNvSpPr>
            <a:spLocks noGrp="1"/>
          </p:cNvSpPr>
          <p:nvPr>
            <p:ph type="body" sz="quarter" idx="11"/>
          </p:nvPr>
        </p:nvSpPr>
        <p:spPr>
          <a:xfrm>
            <a:off x="838200" y="2635243"/>
            <a:ext cx="4226169" cy="3783142"/>
          </a:xfrm>
        </p:spPr>
        <p:txBody>
          <a:bodyPr>
            <a:normAutofit/>
          </a:bodyPr>
          <a:lstStyle/>
          <a:p>
            <a:pPr>
              <a:spcBef>
                <a:spcPts val="0"/>
              </a:spcBef>
            </a:pPr>
            <a:r>
              <a:rPr lang="en-US" dirty="0" smtClean="0"/>
              <a:t>The </a:t>
            </a:r>
            <a:r>
              <a:rPr lang="en-US" dirty="0" err="1" smtClean="0"/>
              <a:t>HyperText</a:t>
            </a:r>
            <a:r>
              <a:rPr lang="en-US" dirty="0" smtClean="0"/>
              <a:t> Markup Language, or HTML is the standard markup language for documents designed to be displayed in a web browser.</a:t>
            </a:r>
          </a:p>
          <a:p>
            <a:pPr>
              <a:spcBef>
                <a:spcPts val="0"/>
              </a:spcBef>
            </a:pPr>
            <a:endParaRPr lang="en-US" dirty="0" smtClean="0"/>
          </a:p>
          <a:p>
            <a:pPr>
              <a:buFont typeface="Arial" pitchFamily="34" charset="0"/>
              <a:buChar char="•"/>
            </a:pPr>
            <a:r>
              <a:rPr lang="en-US" dirty="0" smtClean="0"/>
              <a:t>HTML stands for Hyper Text Markup Language</a:t>
            </a:r>
          </a:p>
          <a:p>
            <a:pPr>
              <a:buFont typeface="Arial" pitchFamily="34" charset="0"/>
              <a:buChar char="•"/>
            </a:pPr>
            <a:r>
              <a:rPr lang="en-US" dirty="0" smtClean="0"/>
              <a:t>HTML is the standard markup language for creating Web pages</a:t>
            </a:r>
          </a:p>
          <a:p>
            <a:pPr>
              <a:buFont typeface="Arial" pitchFamily="34" charset="0"/>
              <a:buChar char="•"/>
            </a:pPr>
            <a:r>
              <a:rPr lang="en-US" dirty="0" smtClean="0"/>
              <a:t>HTML describes the structure of a Web page</a:t>
            </a:r>
          </a:p>
          <a:p>
            <a:pPr>
              <a:buFont typeface="Arial" pitchFamily="34" charset="0"/>
              <a:buChar char="•"/>
            </a:pPr>
            <a:r>
              <a:rPr lang="en-US" dirty="0" smtClean="0"/>
              <a:t>HTML consists of a series of elements</a:t>
            </a:r>
          </a:p>
          <a:p>
            <a:pPr>
              <a:buFont typeface="Arial" pitchFamily="34" charset="0"/>
              <a:buChar char="•"/>
            </a:pPr>
            <a:r>
              <a:rPr lang="en-US" dirty="0" smtClean="0"/>
              <a:t>HTML elements tell the browser how to display the content</a:t>
            </a:r>
          </a:p>
          <a:p>
            <a:pPr>
              <a:buFont typeface="Arial" pitchFamily="34" charset="0"/>
              <a:buChar char="•"/>
            </a:pPr>
            <a:r>
              <a:rPr lang="en-US" dirty="0" smtClean="0"/>
              <a:t>HTML elements label pieces of content such as "this is a heading", "this is a paragraph", "this is a link", etc</a:t>
            </a:r>
          </a:p>
          <a:p>
            <a:pPr>
              <a:spcBef>
                <a:spcPts val="0"/>
              </a:spcBef>
            </a:pPr>
            <a:endParaRPr lang="en-IN" dirty="0"/>
          </a:p>
        </p:txBody>
      </p:sp>
      <p:sp>
        <p:nvSpPr>
          <p:cNvPr id="4" name="Text Placeholder 3">
            <a:extLst>
              <a:ext uri="{FF2B5EF4-FFF2-40B4-BE49-F238E27FC236}">
                <a16:creationId xmlns="" xmlns:a16="http://schemas.microsoft.com/office/drawing/2014/main" id="{C3F44378-D1E0-4839-BDD0-794C6093DE4D}"/>
              </a:ext>
            </a:extLst>
          </p:cNvPr>
          <p:cNvSpPr>
            <a:spLocks noGrp="1"/>
          </p:cNvSpPr>
          <p:nvPr>
            <p:ph type="body" sz="quarter" idx="12"/>
          </p:nvPr>
        </p:nvSpPr>
        <p:spPr>
          <a:xfrm flipV="1">
            <a:off x="7327900" y="2635243"/>
            <a:ext cx="3378200" cy="190501"/>
          </a:xfrm>
        </p:spPr>
        <p:txBody>
          <a:bodyPr>
            <a:normAutofit fontScale="62500" lnSpcReduction="20000"/>
          </a:bodyPr>
          <a:lstStyle/>
          <a:p>
            <a:r>
              <a:rPr lang="en-US" i="1" dirty="0" smtClean="0">
                <a:latin typeface="Gabriola" panose="04040605051002020D02" pitchFamily="82" charset="0"/>
              </a:rPr>
              <a:t>“</a:t>
            </a:r>
            <a:endParaRPr lang="en-IN" dirty="0"/>
          </a:p>
        </p:txBody>
      </p:sp>
      <p:pic>
        <p:nvPicPr>
          <p:cNvPr id="26626" name="Picture 2" descr="What is HTML and why HTML is important - ExpertPHP"/>
          <p:cNvPicPr>
            <a:picLocks noGrp="1" noChangeAspect="1" noChangeArrowheads="1"/>
          </p:cNvPicPr>
          <p:nvPr>
            <p:ph type="chart" sz="quarter" idx="13"/>
          </p:nvPr>
        </p:nvPicPr>
        <p:blipFill>
          <a:blip r:embed="rId2"/>
          <a:srcRect/>
          <a:stretch>
            <a:fillRect/>
          </a:stretch>
        </p:blipFill>
        <p:spPr bwMode="auto">
          <a:xfrm>
            <a:off x="7150101" y="1333500"/>
            <a:ext cx="3860800" cy="4064000"/>
          </a:xfrm>
          <a:prstGeom prst="rect">
            <a:avLst/>
          </a:prstGeom>
          <a:noFill/>
        </p:spPr>
      </p:pic>
    </p:spTree>
    <p:extLst>
      <p:ext uri="{BB962C8B-B14F-4D97-AF65-F5344CB8AC3E}">
        <p14:creationId xmlns:p14="http://schemas.microsoft.com/office/powerpoint/2010/main" val="109351858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31E6E9D-A5E6-4A36-8F9F-BC63D923FDDF}"/>
              </a:ext>
            </a:extLst>
          </p:cNvPr>
          <p:cNvSpPr>
            <a:spLocks noGrp="1"/>
          </p:cNvSpPr>
          <p:nvPr>
            <p:ph type="title"/>
          </p:nvPr>
        </p:nvSpPr>
        <p:spPr/>
        <p:txBody>
          <a:bodyPr/>
          <a:lstStyle/>
          <a:p>
            <a:r>
              <a:rPr lang="en-US" dirty="0"/>
              <a:t>Introduction to </a:t>
            </a:r>
            <a:r>
              <a:rPr lang="en-US" dirty="0" smtClean="0"/>
              <a:t>CSS</a:t>
            </a:r>
            <a:endParaRPr lang="en-IN" dirty="0"/>
          </a:p>
        </p:txBody>
      </p:sp>
      <p:sp>
        <p:nvSpPr>
          <p:cNvPr id="4" name="Text Placeholder 3">
            <a:extLst>
              <a:ext uri="{FF2B5EF4-FFF2-40B4-BE49-F238E27FC236}">
                <a16:creationId xmlns="" xmlns:a16="http://schemas.microsoft.com/office/drawing/2014/main" id="{610299AB-DD79-4601-9835-98DB674EE179}"/>
              </a:ext>
            </a:extLst>
          </p:cNvPr>
          <p:cNvSpPr>
            <a:spLocks noGrp="1"/>
          </p:cNvSpPr>
          <p:nvPr>
            <p:ph type="body" sz="quarter" idx="15"/>
          </p:nvPr>
        </p:nvSpPr>
        <p:spPr>
          <a:xfrm>
            <a:off x="798690" y="4031658"/>
            <a:ext cx="4248095" cy="470004"/>
          </a:xfrm>
        </p:spPr>
        <p:txBody>
          <a:bodyPr>
            <a:normAutofit/>
          </a:bodyPr>
          <a:lstStyle/>
          <a:p>
            <a:r>
              <a:rPr lang="en-IN" b="0" i="1" dirty="0" smtClean="0">
                <a:solidFill>
                  <a:schemeClr val="bg2">
                    <a:lumMod val="20000"/>
                    <a:lumOff val="80000"/>
                  </a:schemeClr>
                </a:solidFill>
                <a:effectLst/>
                <a:latin typeface="arial" panose="020B0604020202020204" pitchFamily="34" charset="0"/>
              </a:rPr>
              <a:t>Cascading Style Sheets</a:t>
            </a:r>
            <a:endParaRPr lang="en-IN" i="1" dirty="0">
              <a:solidFill>
                <a:schemeClr val="bg2">
                  <a:lumMod val="20000"/>
                  <a:lumOff val="80000"/>
                </a:schemeClr>
              </a:solidFill>
              <a:latin typeface="Gabriola" panose="04040605051002020D02" pitchFamily="82" charset="0"/>
            </a:endParaRPr>
          </a:p>
        </p:txBody>
      </p:sp>
      <p:sp>
        <p:nvSpPr>
          <p:cNvPr id="7" name="Rectangle: Rounded Corners 6">
            <a:extLst>
              <a:ext uri="{FF2B5EF4-FFF2-40B4-BE49-F238E27FC236}">
                <a16:creationId xmlns="" xmlns:a16="http://schemas.microsoft.com/office/drawing/2014/main" id="{20DC8500-078B-4224-8E3D-8CC6D28E30FA}"/>
              </a:ext>
            </a:extLst>
          </p:cNvPr>
          <p:cNvSpPr/>
          <p:nvPr/>
        </p:nvSpPr>
        <p:spPr>
          <a:xfrm>
            <a:off x="6721812" y="583659"/>
            <a:ext cx="4120444" cy="5755595"/>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CSS is the language we use to style a Web page.</a:t>
            </a:r>
          </a:p>
          <a:p>
            <a:endParaRPr lang="en-US" sz="1400" dirty="0" smtClean="0">
              <a:solidFill>
                <a:schemeClr val="tx1"/>
              </a:solidFill>
            </a:endParaRPr>
          </a:p>
          <a:p>
            <a:pPr>
              <a:buFont typeface="Arial" pitchFamily="34" charset="0"/>
              <a:buChar char="•"/>
            </a:pPr>
            <a:r>
              <a:rPr lang="en-US" sz="1400" dirty="0" smtClean="0">
                <a:solidFill>
                  <a:schemeClr val="tx1"/>
                </a:solidFill>
              </a:rPr>
              <a:t>CSS stands for Cascading Style Sheets</a:t>
            </a:r>
          </a:p>
          <a:p>
            <a:endParaRPr lang="en-US" sz="1400" dirty="0" smtClean="0">
              <a:solidFill>
                <a:schemeClr val="tx1"/>
              </a:solidFill>
            </a:endParaRPr>
          </a:p>
          <a:p>
            <a:pPr>
              <a:buFont typeface="Arial" pitchFamily="34" charset="0"/>
              <a:buChar char="•"/>
            </a:pPr>
            <a:r>
              <a:rPr lang="en-US" sz="1400" dirty="0" smtClean="0">
                <a:solidFill>
                  <a:schemeClr val="tx1"/>
                </a:solidFill>
              </a:rPr>
              <a:t>CSS describes how HTML elements are to be displayed on screen, paper, or in other media</a:t>
            </a:r>
          </a:p>
          <a:p>
            <a:pPr>
              <a:buFont typeface="Arial" pitchFamily="34" charset="0"/>
              <a:buChar char="•"/>
            </a:pPr>
            <a:endParaRPr lang="en-US" sz="1400" dirty="0" smtClean="0">
              <a:solidFill>
                <a:schemeClr val="tx1"/>
              </a:solidFill>
            </a:endParaRPr>
          </a:p>
          <a:p>
            <a:pPr>
              <a:buFont typeface="Arial" pitchFamily="34" charset="0"/>
              <a:buChar char="•"/>
            </a:pPr>
            <a:r>
              <a:rPr lang="en-US" sz="1400" dirty="0" smtClean="0">
                <a:solidFill>
                  <a:schemeClr val="tx1"/>
                </a:solidFill>
              </a:rPr>
              <a:t>CSS saves a lot of work. It can control the  layout of multiple web pages all at once</a:t>
            </a:r>
          </a:p>
          <a:p>
            <a:pPr>
              <a:buFont typeface="Arial" pitchFamily="34" charset="0"/>
              <a:buChar char="•"/>
            </a:pPr>
            <a:endParaRPr lang="en-US" sz="1400" dirty="0" smtClean="0">
              <a:solidFill>
                <a:schemeClr val="tx1"/>
              </a:solidFill>
            </a:endParaRPr>
          </a:p>
          <a:p>
            <a:pPr>
              <a:buFont typeface="Arial" pitchFamily="34" charset="0"/>
              <a:buChar char="•"/>
            </a:pPr>
            <a:r>
              <a:rPr lang="en-US" sz="1400" dirty="0" smtClean="0">
                <a:solidFill>
                  <a:schemeClr val="tx1"/>
                </a:solidFill>
              </a:rPr>
              <a:t>External </a:t>
            </a:r>
            <a:r>
              <a:rPr lang="en-US" sz="1400" dirty="0" err="1" smtClean="0">
                <a:solidFill>
                  <a:schemeClr val="tx1"/>
                </a:solidFill>
              </a:rPr>
              <a:t>stylesheets</a:t>
            </a:r>
            <a:r>
              <a:rPr lang="en-US" sz="1400" dirty="0" smtClean="0">
                <a:solidFill>
                  <a:schemeClr val="tx1"/>
                </a:solidFill>
              </a:rPr>
              <a:t> are stored in CSS files</a:t>
            </a:r>
            <a:endParaRPr lang="en-US" sz="1400" dirty="0">
              <a:solidFill>
                <a:schemeClr val="tx1"/>
              </a:solidFill>
            </a:endParaRPr>
          </a:p>
        </p:txBody>
      </p:sp>
      <p:pic>
        <p:nvPicPr>
          <p:cNvPr id="25602" name="Picture 2" descr="What is CSS?"/>
          <p:cNvPicPr>
            <a:picLocks noChangeAspect="1" noChangeArrowheads="1"/>
          </p:cNvPicPr>
          <p:nvPr/>
        </p:nvPicPr>
        <p:blipFill>
          <a:blip r:embed="rId2"/>
          <a:srcRect/>
          <a:stretch>
            <a:fillRect/>
          </a:stretch>
        </p:blipFill>
        <p:spPr bwMode="auto">
          <a:xfrm>
            <a:off x="798690" y="4501662"/>
            <a:ext cx="2762250" cy="1657351"/>
          </a:xfrm>
          <a:prstGeom prst="rect">
            <a:avLst/>
          </a:prstGeom>
          <a:noFill/>
        </p:spPr>
      </p:pic>
    </p:spTree>
    <p:extLst>
      <p:ext uri="{BB962C8B-B14F-4D97-AF65-F5344CB8AC3E}">
        <p14:creationId xmlns:p14="http://schemas.microsoft.com/office/powerpoint/2010/main" val="111745755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0" y="2847050"/>
            <a:ext cx="7252505" cy="891250"/>
          </a:xfrm>
        </p:spPr>
        <p:txBody>
          <a:bodyPr/>
          <a:lstStyle/>
          <a:p>
            <a:r>
              <a:rPr lang="en-US" dirty="0" smtClean="0"/>
              <a:t>JavaScript</a:t>
            </a:r>
            <a:endParaRPr lang="en-US" dirty="0"/>
          </a:p>
        </p:txBody>
      </p:sp>
      <p:sp>
        <p:nvSpPr>
          <p:cNvPr id="3" name="Text Placeholder 2"/>
          <p:cNvSpPr>
            <a:spLocks noGrp="1"/>
          </p:cNvSpPr>
          <p:nvPr>
            <p:ph type="body" sz="quarter" idx="14"/>
          </p:nvPr>
        </p:nvSpPr>
        <p:spPr>
          <a:xfrm>
            <a:off x="2565401" y="4203700"/>
            <a:ext cx="7252504" cy="2654300"/>
          </a:xfrm>
        </p:spPr>
        <p:style>
          <a:lnRef idx="0">
            <a:schemeClr val="accent2"/>
          </a:lnRef>
          <a:fillRef idx="3">
            <a:schemeClr val="accent2"/>
          </a:fillRef>
          <a:effectRef idx="3">
            <a:schemeClr val="accent2"/>
          </a:effectRef>
          <a:fontRef idx="minor">
            <a:schemeClr val="lt1"/>
          </a:fontRef>
        </p:style>
        <p:txBody>
          <a:bodyPr>
            <a:normAutofit fontScale="92500" lnSpcReduction="10000"/>
          </a:bodyPr>
          <a:lstStyle/>
          <a:p>
            <a:pPr algn="l">
              <a:buFont typeface="Arial" pitchFamily="34" charset="0"/>
              <a:buChar char="•"/>
            </a:pPr>
            <a:endParaRPr lang="en-US" dirty="0" smtClean="0"/>
          </a:p>
          <a:p>
            <a:pPr algn="l"/>
            <a:r>
              <a:rPr lang="en-US" b="1" dirty="0" smtClean="0"/>
              <a:t>JavaScript</a:t>
            </a:r>
            <a:r>
              <a:rPr lang="en-US" dirty="0" smtClean="0"/>
              <a:t> is a text-based programming language used both on the client-side and server-side that allows you to make web pages interactive. Where HTML and CSS are languages that give structure and style to web pages, </a:t>
            </a:r>
            <a:r>
              <a:rPr lang="en-US" b="1" dirty="0" smtClean="0"/>
              <a:t>JavaScript</a:t>
            </a:r>
            <a:r>
              <a:rPr lang="en-US" dirty="0" smtClean="0"/>
              <a:t> gives web pages interactive elements that engage a user</a:t>
            </a:r>
          </a:p>
          <a:p>
            <a:pPr algn="l"/>
            <a:endParaRPr lang="en-US" dirty="0" smtClean="0"/>
          </a:p>
          <a:p>
            <a:pPr algn="l">
              <a:buFont typeface="Arial" pitchFamily="34" charset="0"/>
              <a:buChar char="•"/>
            </a:pPr>
            <a:r>
              <a:rPr lang="en-US" dirty="0" smtClean="0"/>
              <a:t>JavaScript is the world's most popular programming language.</a:t>
            </a:r>
          </a:p>
          <a:p>
            <a:pPr algn="l">
              <a:buFont typeface="Arial" pitchFamily="34" charset="0"/>
              <a:buChar char="•"/>
            </a:pPr>
            <a:r>
              <a:rPr lang="en-US" dirty="0" smtClean="0"/>
              <a:t>JavaScript is the programming language of the Web.</a:t>
            </a:r>
          </a:p>
          <a:p>
            <a:pPr algn="l">
              <a:buFont typeface="Arial" pitchFamily="34" charset="0"/>
              <a:buChar char="•"/>
            </a:pPr>
            <a:r>
              <a:rPr lang="en-US" dirty="0" smtClean="0"/>
              <a:t>JavaScript is easy to learn.</a:t>
            </a:r>
          </a:p>
          <a:p>
            <a:pPr algn="l">
              <a:buFont typeface="Arial" pitchFamily="34" charset="0"/>
              <a:buChar char="•"/>
            </a:pPr>
            <a:endParaRPr lang="en-US" dirty="0" smtClean="0"/>
          </a:p>
          <a:p>
            <a:endParaRPr lang="en-US" dirty="0"/>
          </a:p>
        </p:txBody>
      </p:sp>
      <p:pic>
        <p:nvPicPr>
          <p:cNvPr id="102402" name="Picture 2" descr="JavaScript : What happens with the browser ? - DEV Community"/>
          <p:cNvPicPr>
            <a:picLocks noChangeAspect="1" noChangeArrowheads="1"/>
          </p:cNvPicPr>
          <p:nvPr/>
        </p:nvPicPr>
        <p:blipFill>
          <a:blip r:embed="rId2"/>
          <a:srcRect/>
          <a:stretch>
            <a:fillRect/>
          </a:stretch>
        </p:blipFill>
        <p:spPr bwMode="auto">
          <a:xfrm>
            <a:off x="3610918" y="854791"/>
            <a:ext cx="4743473" cy="199225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1394</TotalTime>
  <Words>1189</Words>
  <Application>Microsoft Office PowerPoint</Application>
  <PresentationFormat>Custom</PresentationFormat>
  <Paragraphs>143</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TECHNICAL PRESENTATION OF  THE PROJECT ON </vt:lpstr>
      <vt:lpstr>Agenda</vt:lpstr>
      <vt:lpstr>Introduction to the project</vt:lpstr>
      <vt:lpstr>Web Development</vt:lpstr>
      <vt:lpstr>Software  Model  Adopted </vt:lpstr>
      <vt:lpstr>Technology Used</vt:lpstr>
      <vt:lpstr>Html</vt:lpstr>
      <vt:lpstr>Introduction to CSS</vt:lpstr>
      <vt:lpstr>JavaScript</vt:lpstr>
      <vt:lpstr>Introduction to PHP</vt:lpstr>
      <vt:lpstr>Development Tools</vt:lpstr>
      <vt:lpstr>PowerPoint Presentation</vt:lpstr>
      <vt:lpstr>PowerPoint Presentation</vt:lpstr>
      <vt:lpstr>Features</vt:lpstr>
      <vt:lpstr>     Data Flow Diagram</vt:lpstr>
      <vt:lpstr>     Data Flow Diagram</vt:lpstr>
      <vt:lpstr>   Entity      Relationship Diagram</vt:lpstr>
      <vt:lpstr>Snapshots </vt:lpstr>
      <vt:lpstr>Registration View</vt:lpstr>
      <vt:lpstr>Email Verification</vt:lpstr>
      <vt:lpstr>Home Page View</vt:lpstr>
      <vt:lpstr>About Us page</vt:lpstr>
      <vt:lpstr>Menu-Categories Page</vt:lpstr>
      <vt:lpstr>Table-Reservation page</vt:lpstr>
      <vt:lpstr>Feedback Page</vt:lpstr>
      <vt:lpstr>Reference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PRESENTATION OF THE PROJECT ON  DIGITAL PRESCRIPTION</dc:title>
  <dc:creator>Shuvojeet Das</dc:creator>
  <cp:lastModifiedBy>SHUVAM MONDAL</cp:lastModifiedBy>
  <cp:revision>285</cp:revision>
  <dcterms:created xsi:type="dcterms:W3CDTF">2020-10-04T07:44:21Z</dcterms:created>
  <dcterms:modified xsi:type="dcterms:W3CDTF">2021-07-10T06:16:27Z</dcterms:modified>
</cp:coreProperties>
</file>